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bin" ContentType="application/vnd.openxmlformats-officedocument.oleObject"/>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wmf" ContentType="image/x-wmf"/>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76"/>
  </p:notesMasterIdLst>
  <p:sldIdLst>
    <p:sldId id="256" r:id="rId2"/>
    <p:sldId id="257" r:id="rId3"/>
    <p:sldId id="422" r:id="rId4"/>
    <p:sldId id="344" r:id="rId5"/>
    <p:sldId id="341" r:id="rId6"/>
    <p:sldId id="365" r:id="rId7"/>
    <p:sldId id="264" r:id="rId8"/>
    <p:sldId id="342" r:id="rId9"/>
    <p:sldId id="271" r:id="rId10"/>
    <p:sldId id="272" r:id="rId11"/>
    <p:sldId id="273" r:id="rId12"/>
    <p:sldId id="274" r:id="rId13"/>
    <p:sldId id="275" r:id="rId14"/>
    <p:sldId id="276" r:id="rId15"/>
    <p:sldId id="345" r:id="rId16"/>
    <p:sldId id="423" r:id="rId17"/>
    <p:sldId id="318" r:id="rId18"/>
    <p:sldId id="424" r:id="rId19"/>
    <p:sldId id="353" r:id="rId20"/>
    <p:sldId id="355" r:id="rId21"/>
    <p:sldId id="357" r:id="rId22"/>
    <p:sldId id="358" r:id="rId23"/>
    <p:sldId id="359" r:id="rId24"/>
    <p:sldId id="360" r:id="rId25"/>
    <p:sldId id="361" r:id="rId26"/>
    <p:sldId id="362" r:id="rId27"/>
    <p:sldId id="363" r:id="rId28"/>
    <p:sldId id="364" r:id="rId29"/>
    <p:sldId id="369" r:id="rId30"/>
    <p:sldId id="370" r:id="rId31"/>
    <p:sldId id="371" r:id="rId32"/>
    <p:sldId id="372" r:id="rId33"/>
    <p:sldId id="373" r:id="rId34"/>
    <p:sldId id="374" r:id="rId35"/>
    <p:sldId id="375" r:id="rId36"/>
    <p:sldId id="376" r:id="rId37"/>
    <p:sldId id="268" r:id="rId38"/>
    <p:sldId id="289" r:id="rId39"/>
    <p:sldId id="285" r:id="rId40"/>
    <p:sldId id="288" r:id="rId41"/>
    <p:sldId id="320" r:id="rId42"/>
    <p:sldId id="321" r:id="rId43"/>
    <p:sldId id="323" r:id="rId44"/>
    <p:sldId id="324" r:id="rId45"/>
    <p:sldId id="337" r:id="rId46"/>
    <p:sldId id="338" r:id="rId47"/>
    <p:sldId id="384" r:id="rId48"/>
    <p:sldId id="426" r:id="rId49"/>
    <p:sldId id="385" r:id="rId50"/>
    <p:sldId id="386" r:id="rId51"/>
    <p:sldId id="432" r:id="rId52"/>
    <p:sldId id="431" r:id="rId53"/>
    <p:sldId id="427" r:id="rId54"/>
    <p:sldId id="428" r:id="rId55"/>
    <p:sldId id="429" r:id="rId56"/>
    <p:sldId id="430" r:id="rId57"/>
    <p:sldId id="425" r:id="rId58"/>
    <p:sldId id="402" r:id="rId59"/>
    <p:sldId id="403" r:id="rId60"/>
    <p:sldId id="404" r:id="rId61"/>
    <p:sldId id="405" r:id="rId62"/>
    <p:sldId id="406" r:id="rId63"/>
    <p:sldId id="407" r:id="rId64"/>
    <p:sldId id="408" r:id="rId65"/>
    <p:sldId id="409" r:id="rId66"/>
    <p:sldId id="411" r:id="rId67"/>
    <p:sldId id="412" r:id="rId68"/>
    <p:sldId id="413" r:id="rId69"/>
    <p:sldId id="414" r:id="rId70"/>
    <p:sldId id="415" r:id="rId71"/>
    <p:sldId id="433" r:id="rId72"/>
    <p:sldId id="416" r:id="rId73"/>
    <p:sldId id="417" r:id="rId74"/>
    <p:sldId id="418" r:id="rId7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409" autoAdjust="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29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B7566D-FB93-4E67-829A-658D8BF08011}" type="datetimeFigureOut">
              <a:rPr lang="en-US" smtClean="0"/>
              <a:pPr/>
              <a:t>2/21/2016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D9722E-425D-4A61-8609-66026D885B2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38</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40</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41</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42</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43</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44</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45</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46</a:t>
            </a:fld>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7"/>
          <p:cNvSpPr txBox="1">
            <a:spLocks noGrp="1" noChangeArrowheads="1"/>
          </p:cNvSpPr>
          <p:nvPr/>
        </p:nvSpPr>
        <p:spPr bwMode="auto">
          <a:xfrm>
            <a:off x="3884414" y="8685894"/>
            <a:ext cx="2972098" cy="456595"/>
          </a:xfrm>
          <a:prstGeom prst="rect">
            <a:avLst/>
          </a:prstGeom>
          <a:noFill/>
          <a:ln w="9525">
            <a:noFill/>
            <a:miter lim="800000"/>
            <a:headEnd/>
            <a:tailEnd/>
          </a:ln>
        </p:spPr>
        <p:txBody>
          <a:bodyPr lIns="91432" tIns="45716" rIns="91432" bIns="45716" anchor="b"/>
          <a:lstStyle/>
          <a:p>
            <a:pPr algn="r" defTabSz="914485"/>
            <a:fld id="{F435FE41-D53F-471B-9726-8BAAB5BB0A2A}" type="slidenum">
              <a:rPr lang="en-US" sz="1200"/>
              <a:pPr algn="r" defTabSz="914485"/>
              <a:t>47</a:t>
            </a:fld>
            <a:endParaRPr lang="en-US" sz="1200" dirty="0"/>
          </a:p>
        </p:txBody>
      </p:sp>
      <p:sp>
        <p:nvSpPr>
          <p:cNvPr id="204803" name="Rectangle 2"/>
          <p:cNvSpPr>
            <a:spLocks noRot="1" noChangeArrowheads="1" noTextEdit="1"/>
          </p:cNvSpPr>
          <p:nvPr>
            <p:ph type="sldImg"/>
          </p:nvPr>
        </p:nvSpPr>
        <p:spPr>
          <a:ln/>
        </p:spPr>
      </p:sp>
      <p:sp>
        <p:nvSpPr>
          <p:cNvPr id="204804"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7"/>
          <p:cNvSpPr txBox="1">
            <a:spLocks noGrp="1" noChangeArrowheads="1"/>
          </p:cNvSpPr>
          <p:nvPr/>
        </p:nvSpPr>
        <p:spPr bwMode="auto">
          <a:xfrm>
            <a:off x="3884414" y="8685894"/>
            <a:ext cx="2972098" cy="456595"/>
          </a:xfrm>
          <a:prstGeom prst="rect">
            <a:avLst/>
          </a:prstGeom>
          <a:noFill/>
          <a:ln w="9525">
            <a:noFill/>
            <a:miter lim="800000"/>
            <a:headEnd/>
            <a:tailEnd/>
          </a:ln>
        </p:spPr>
        <p:txBody>
          <a:bodyPr lIns="91432" tIns="45716" rIns="91432" bIns="45716" anchor="b"/>
          <a:lstStyle/>
          <a:p>
            <a:pPr algn="r" defTabSz="914485"/>
            <a:fld id="{44EC8108-F3AD-4A7B-AE69-DC2B6375CB5C}" type="slidenum">
              <a:rPr lang="en-US" sz="1200"/>
              <a:pPr algn="r" defTabSz="914485"/>
              <a:t>48</a:t>
            </a:fld>
            <a:endParaRPr lang="en-US" sz="1200" dirty="0"/>
          </a:p>
        </p:txBody>
      </p:sp>
      <p:sp>
        <p:nvSpPr>
          <p:cNvPr id="227331" name="Rectangle 2"/>
          <p:cNvSpPr>
            <a:spLocks noRot="1" noChangeArrowheads="1" noTextEdit="1"/>
          </p:cNvSpPr>
          <p:nvPr>
            <p:ph type="sldImg"/>
          </p:nvPr>
        </p:nvSpPr>
        <p:spPr>
          <a:ln/>
        </p:spPr>
      </p:sp>
      <p:sp>
        <p:nvSpPr>
          <p:cNvPr id="227332"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p:txBody>
          <a:bodyPr/>
          <a:lstStyle/>
          <a:p>
            <a:fld id="{6348AB61-D181-43D7-B884-FEA1CBBA1E32}" type="slidenum">
              <a:rPr lang="en-US"/>
              <a:pPr/>
              <a:t>49</a:t>
            </a:fld>
            <a:endParaRPr lang="en-US"/>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5</a:t>
            </a:fld>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p:txBody>
          <a:bodyPr/>
          <a:lstStyle/>
          <a:p>
            <a:fld id="{7C60BA5A-7619-4ED8-ADA4-4F26DEC7F148}" type="slidenum">
              <a:rPr lang="en-US"/>
              <a:pPr/>
              <a:t>50</a:t>
            </a:fld>
            <a:endParaRPr lang="en-US"/>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p:txBody>
          <a:bodyPr/>
          <a:lstStyle/>
          <a:p>
            <a:fld id="{BE250E35-411E-41CC-B4DC-369E50F34E26}" type="slidenum">
              <a:rPr lang="en-US"/>
              <a:pPr/>
              <a:t>51</a:t>
            </a:fld>
            <a:endParaRPr lang="en-US"/>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7"/>
          <p:cNvSpPr txBox="1">
            <a:spLocks noGrp="1" noChangeArrowheads="1"/>
          </p:cNvSpPr>
          <p:nvPr/>
        </p:nvSpPr>
        <p:spPr bwMode="auto">
          <a:xfrm>
            <a:off x="3884414" y="8685894"/>
            <a:ext cx="2972098" cy="456595"/>
          </a:xfrm>
          <a:prstGeom prst="rect">
            <a:avLst/>
          </a:prstGeom>
          <a:noFill/>
          <a:ln w="9525">
            <a:noFill/>
            <a:miter lim="800000"/>
            <a:headEnd/>
            <a:tailEnd/>
          </a:ln>
        </p:spPr>
        <p:txBody>
          <a:bodyPr lIns="91432" tIns="45716" rIns="91432" bIns="45716" anchor="b"/>
          <a:lstStyle/>
          <a:p>
            <a:pPr algn="r" defTabSz="914485"/>
            <a:fld id="{BB8F51BB-4344-41D9-8FBD-6B6423FD524A}" type="slidenum">
              <a:rPr lang="en-US" sz="1200"/>
              <a:pPr algn="r" defTabSz="914485"/>
              <a:t>52</a:t>
            </a:fld>
            <a:endParaRPr lang="en-US" sz="1200" dirty="0"/>
          </a:p>
        </p:txBody>
      </p:sp>
      <p:sp>
        <p:nvSpPr>
          <p:cNvPr id="273411" name="Rectangle 2"/>
          <p:cNvSpPr>
            <a:spLocks noRot="1" noChangeArrowheads="1" noTextEdit="1"/>
          </p:cNvSpPr>
          <p:nvPr>
            <p:ph type="sldImg"/>
          </p:nvPr>
        </p:nvSpPr>
        <p:spPr>
          <a:ln/>
        </p:spPr>
      </p:sp>
      <p:sp>
        <p:nvSpPr>
          <p:cNvPr id="273412"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Rot="1" noChangeArrowheads="1" noTextEdit="1"/>
          </p:cNvSpPr>
          <p:nvPr>
            <p:ph type="sldImg"/>
          </p:nvPr>
        </p:nvSpPr>
        <p:spPr>
          <a:ln/>
        </p:spPr>
      </p:sp>
      <p:sp>
        <p:nvSpPr>
          <p:cNvPr id="275459"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7"/>
          <p:cNvSpPr txBox="1">
            <a:spLocks noGrp="1" noChangeArrowheads="1"/>
          </p:cNvSpPr>
          <p:nvPr/>
        </p:nvSpPr>
        <p:spPr bwMode="auto">
          <a:xfrm>
            <a:off x="3884414" y="8685894"/>
            <a:ext cx="2972098" cy="456595"/>
          </a:xfrm>
          <a:prstGeom prst="rect">
            <a:avLst/>
          </a:prstGeom>
          <a:noFill/>
          <a:ln w="9525">
            <a:noFill/>
            <a:miter lim="800000"/>
            <a:headEnd/>
            <a:tailEnd/>
          </a:ln>
        </p:spPr>
        <p:txBody>
          <a:bodyPr lIns="91432" tIns="45716" rIns="91432" bIns="45716" anchor="b"/>
          <a:lstStyle/>
          <a:p>
            <a:pPr algn="r" defTabSz="914485"/>
            <a:fld id="{CB2F42B2-09B5-4FFD-BC53-9D28979DE1A4}" type="slidenum">
              <a:rPr lang="en-US" sz="1200"/>
              <a:pPr algn="r" defTabSz="914485"/>
              <a:t>54</a:t>
            </a:fld>
            <a:endParaRPr lang="en-US" sz="1200" dirty="0"/>
          </a:p>
        </p:txBody>
      </p:sp>
      <p:sp>
        <p:nvSpPr>
          <p:cNvPr id="221187" name="Rectangle 2"/>
          <p:cNvSpPr>
            <a:spLocks noRot="1" noChangeArrowheads="1" noTextEdit="1"/>
          </p:cNvSpPr>
          <p:nvPr>
            <p:ph type="sldImg"/>
          </p:nvPr>
        </p:nvSpPr>
        <p:spPr>
          <a:ln/>
        </p:spPr>
      </p:sp>
      <p:sp>
        <p:nvSpPr>
          <p:cNvPr id="221188"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Rot="1" noChangeArrowheads="1" noTextEdit="1"/>
          </p:cNvSpPr>
          <p:nvPr>
            <p:ph type="sldImg"/>
          </p:nvPr>
        </p:nvSpPr>
        <p:spPr>
          <a:ln/>
        </p:spPr>
      </p:sp>
      <p:sp>
        <p:nvSpPr>
          <p:cNvPr id="278531"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7"/>
          <p:cNvSpPr txBox="1">
            <a:spLocks noGrp="1" noChangeArrowheads="1"/>
          </p:cNvSpPr>
          <p:nvPr/>
        </p:nvSpPr>
        <p:spPr bwMode="auto">
          <a:xfrm>
            <a:off x="3884414" y="8685894"/>
            <a:ext cx="2972098" cy="456595"/>
          </a:xfrm>
          <a:prstGeom prst="rect">
            <a:avLst/>
          </a:prstGeom>
          <a:noFill/>
          <a:ln w="9525">
            <a:noFill/>
            <a:miter lim="800000"/>
            <a:headEnd/>
            <a:tailEnd/>
          </a:ln>
        </p:spPr>
        <p:txBody>
          <a:bodyPr lIns="91432" tIns="45716" rIns="91432" bIns="45716" anchor="b"/>
          <a:lstStyle/>
          <a:p>
            <a:pPr algn="r" defTabSz="914485"/>
            <a:fld id="{D1BE60FF-9AD2-4E6E-9561-7D9198F1BB30}" type="slidenum">
              <a:rPr lang="en-US" sz="1200"/>
              <a:pPr algn="r" defTabSz="914485"/>
              <a:t>56</a:t>
            </a:fld>
            <a:endParaRPr lang="en-US" sz="1200" dirty="0"/>
          </a:p>
        </p:txBody>
      </p:sp>
      <p:sp>
        <p:nvSpPr>
          <p:cNvPr id="225283" name="Rectangle 2"/>
          <p:cNvSpPr>
            <a:spLocks noRot="1" noChangeArrowheads="1" noTextEdit="1"/>
          </p:cNvSpPr>
          <p:nvPr>
            <p:ph type="sldImg"/>
          </p:nvPr>
        </p:nvSpPr>
        <p:spPr>
          <a:ln/>
        </p:spPr>
      </p:sp>
      <p:sp>
        <p:nvSpPr>
          <p:cNvPr id="225284"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Rot="1" noChangeArrowheads="1" noTextEdit="1"/>
          </p:cNvSpPr>
          <p:nvPr>
            <p:ph type="sldImg"/>
          </p:nvPr>
        </p:nvSpPr>
        <p:spPr>
          <a:ln/>
        </p:spPr>
      </p:sp>
      <p:sp>
        <p:nvSpPr>
          <p:cNvPr id="253955"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p:txBody>
          <a:bodyPr/>
          <a:lstStyle/>
          <a:p>
            <a:fld id="{2574E7A2-41BB-4F44-B1BE-1AD560B79535}" type="slidenum">
              <a:rPr lang="en-US"/>
              <a:pPr/>
              <a:t>58</a:t>
            </a:fld>
            <a:endParaRPr lang="en-US"/>
          </a:p>
        </p:txBody>
      </p:sp>
      <p:sp>
        <p:nvSpPr>
          <p:cNvPr id="69635" name="Rectangle 2"/>
          <p:cNvSpPr>
            <a:spLocks noRot="1" noChangeArrowheads="1" noTextEdit="1"/>
          </p:cNvSpPr>
          <p:nvPr>
            <p:ph type="sldImg"/>
          </p:nvPr>
        </p:nvSpPr>
        <p:spPr>
          <a:ln/>
        </p:spPr>
      </p:sp>
      <p:sp>
        <p:nvSpPr>
          <p:cNvPr id="69636"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p:txBody>
          <a:bodyPr/>
          <a:lstStyle/>
          <a:p>
            <a:fld id="{689850BA-13FB-4DBC-BF03-0208FBA5B4EA}" type="slidenum">
              <a:rPr lang="en-US"/>
              <a:pPr/>
              <a:t>59</a:t>
            </a:fld>
            <a:endParaRPr lang="en-US"/>
          </a:p>
        </p:txBody>
      </p:sp>
      <p:sp>
        <p:nvSpPr>
          <p:cNvPr id="71683" name="Rectangle 2"/>
          <p:cNvSpPr>
            <a:spLocks noRot="1" noChangeArrowheads="1" noTextEdit="1"/>
          </p:cNvSpPr>
          <p:nvPr>
            <p:ph type="sldImg"/>
          </p:nvPr>
        </p:nvSpPr>
        <p:spPr>
          <a:ln/>
        </p:spPr>
      </p:sp>
      <p:sp>
        <p:nvSpPr>
          <p:cNvPr id="71684"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6</a:t>
            </a:fld>
            <a:endParaRPr lang="en-US"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p:txBody>
          <a:bodyPr/>
          <a:lstStyle/>
          <a:p>
            <a:fld id="{701DDC76-BBA3-487B-9E70-D3A33E0D66DA}" type="slidenum">
              <a:rPr lang="en-US"/>
              <a:pPr/>
              <a:t>60</a:t>
            </a:fld>
            <a:endParaRPr lang="en-US"/>
          </a:p>
        </p:txBody>
      </p:sp>
      <p:sp>
        <p:nvSpPr>
          <p:cNvPr id="72707" name="Rectangle 2"/>
          <p:cNvSpPr>
            <a:spLocks noRot="1" noChangeArrowheads="1" noTextEdit="1"/>
          </p:cNvSpPr>
          <p:nvPr>
            <p:ph type="sldImg"/>
          </p:nvPr>
        </p:nvSpPr>
        <p:spPr>
          <a:ln/>
        </p:spPr>
      </p:sp>
      <p:sp>
        <p:nvSpPr>
          <p:cNvPr id="72708"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p:txBody>
          <a:bodyPr/>
          <a:lstStyle/>
          <a:p>
            <a:fld id="{9A8C3C75-1E56-4C7D-9EB0-03CE7AB455CC}" type="slidenum">
              <a:rPr lang="en-US"/>
              <a:pPr/>
              <a:t>61</a:t>
            </a:fld>
            <a:endParaRPr lang="en-US"/>
          </a:p>
        </p:txBody>
      </p:sp>
      <p:sp>
        <p:nvSpPr>
          <p:cNvPr id="74755" name="Rectangle 2"/>
          <p:cNvSpPr>
            <a:spLocks noRot="1" noChangeArrowheads="1" noTextEdit="1"/>
          </p:cNvSpPr>
          <p:nvPr>
            <p:ph type="sldImg"/>
          </p:nvPr>
        </p:nvSpPr>
        <p:spPr>
          <a:ln/>
        </p:spPr>
      </p:sp>
      <p:sp>
        <p:nvSpPr>
          <p:cNvPr id="74756"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7"/>
          <p:cNvSpPr txBox="1">
            <a:spLocks noGrp="1" noChangeArrowheads="1"/>
          </p:cNvSpPr>
          <p:nvPr/>
        </p:nvSpPr>
        <p:spPr bwMode="auto">
          <a:xfrm>
            <a:off x="3884414" y="8685894"/>
            <a:ext cx="2972098" cy="456595"/>
          </a:xfrm>
          <a:prstGeom prst="rect">
            <a:avLst/>
          </a:prstGeom>
          <a:noFill/>
          <a:ln w="9525">
            <a:noFill/>
            <a:miter lim="800000"/>
            <a:headEnd/>
            <a:tailEnd/>
          </a:ln>
        </p:spPr>
        <p:txBody>
          <a:bodyPr lIns="91432" tIns="45716" rIns="91432" bIns="45716" anchor="b"/>
          <a:lstStyle/>
          <a:p>
            <a:pPr algn="r" defTabSz="914485"/>
            <a:fld id="{7739DB8E-A14F-44F7-ABCA-A63125693BF2}" type="slidenum">
              <a:rPr lang="en-US" sz="1200"/>
              <a:pPr algn="r" defTabSz="914485"/>
              <a:t>62</a:t>
            </a:fld>
            <a:endParaRPr lang="en-US" sz="1200" dirty="0"/>
          </a:p>
        </p:txBody>
      </p:sp>
      <p:sp>
        <p:nvSpPr>
          <p:cNvPr id="208899" name="Rectangle 2"/>
          <p:cNvSpPr>
            <a:spLocks noRot="1" noChangeArrowheads="1" noTextEdit="1"/>
          </p:cNvSpPr>
          <p:nvPr>
            <p:ph type="sldImg"/>
          </p:nvPr>
        </p:nvSpPr>
        <p:spPr>
          <a:ln/>
        </p:spPr>
      </p:sp>
      <p:sp>
        <p:nvSpPr>
          <p:cNvPr id="208900"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7"/>
          <p:cNvSpPr txBox="1">
            <a:spLocks noGrp="1" noChangeArrowheads="1"/>
          </p:cNvSpPr>
          <p:nvPr/>
        </p:nvSpPr>
        <p:spPr bwMode="auto">
          <a:xfrm>
            <a:off x="3884414" y="8685894"/>
            <a:ext cx="2972098" cy="456595"/>
          </a:xfrm>
          <a:prstGeom prst="rect">
            <a:avLst/>
          </a:prstGeom>
          <a:noFill/>
          <a:ln w="9525">
            <a:noFill/>
            <a:miter lim="800000"/>
            <a:headEnd/>
            <a:tailEnd/>
          </a:ln>
        </p:spPr>
        <p:txBody>
          <a:bodyPr lIns="91432" tIns="45716" rIns="91432" bIns="45716" anchor="b"/>
          <a:lstStyle/>
          <a:p>
            <a:pPr algn="r" defTabSz="914485"/>
            <a:fld id="{F5955AF0-387B-4688-98D5-3E67A617841D}" type="slidenum">
              <a:rPr lang="en-US" sz="1200"/>
              <a:pPr algn="r" defTabSz="914485"/>
              <a:t>63</a:t>
            </a:fld>
            <a:endParaRPr lang="en-US" sz="1200" dirty="0"/>
          </a:p>
        </p:txBody>
      </p:sp>
      <p:sp>
        <p:nvSpPr>
          <p:cNvPr id="229379" name="Rectangle 2"/>
          <p:cNvSpPr>
            <a:spLocks noRot="1" noChangeArrowheads="1" noTextEdit="1"/>
          </p:cNvSpPr>
          <p:nvPr>
            <p:ph type="sldImg"/>
          </p:nvPr>
        </p:nvSpPr>
        <p:spPr>
          <a:ln/>
        </p:spPr>
      </p:sp>
      <p:sp>
        <p:nvSpPr>
          <p:cNvPr id="229380"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p:txBody>
          <a:bodyPr/>
          <a:lstStyle/>
          <a:p>
            <a:fld id="{11692DFB-94CB-430A-ADDE-175755DEAED5}" type="slidenum">
              <a:rPr lang="en-US"/>
              <a:pPr/>
              <a:t>64</a:t>
            </a:fld>
            <a:endParaRPr lang="en-US"/>
          </a:p>
        </p:txBody>
      </p:sp>
      <p:sp>
        <p:nvSpPr>
          <p:cNvPr id="76803" name="Rectangle 2"/>
          <p:cNvSpPr>
            <a:spLocks noRot="1" noChangeArrowheads="1" noTextEdit="1"/>
          </p:cNvSpPr>
          <p:nvPr>
            <p:ph type="sldImg"/>
          </p:nvPr>
        </p:nvSpPr>
        <p:spPr>
          <a:ln/>
        </p:spPr>
      </p:sp>
      <p:sp>
        <p:nvSpPr>
          <p:cNvPr id="76804"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p:txBody>
          <a:bodyPr/>
          <a:lstStyle/>
          <a:p>
            <a:fld id="{A24277A9-48BC-41C8-B089-5939FB889610}" type="slidenum">
              <a:rPr lang="en-US"/>
              <a:pPr/>
              <a:t>65</a:t>
            </a:fld>
            <a:endParaRPr lang="en-US"/>
          </a:p>
        </p:txBody>
      </p:sp>
      <p:sp>
        <p:nvSpPr>
          <p:cNvPr id="77827" name="Rectangle 2"/>
          <p:cNvSpPr>
            <a:spLocks noRot="1" noChangeArrowheads="1" noTextEdit="1"/>
          </p:cNvSpPr>
          <p:nvPr>
            <p:ph type="sldImg"/>
          </p:nvPr>
        </p:nvSpPr>
        <p:spPr>
          <a:ln/>
        </p:spPr>
      </p:sp>
      <p:sp>
        <p:nvSpPr>
          <p:cNvPr id="77828"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7"/>
          <p:cNvSpPr txBox="1">
            <a:spLocks noGrp="1" noChangeArrowheads="1"/>
          </p:cNvSpPr>
          <p:nvPr/>
        </p:nvSpPr>
        <p:spPr bwMode="auto">
          <a:xfrm>
            <a:off x="3884414" y="8685894"/>
            <a:ext cx="2972098" cy="456595"/>
          </a:xfrm>
          <a:prstGeom prst="rect">
            <a:avLst/>
          </a:prstGeom>
          <a:noFill/>
          <a:ln w="9525">
            <a:noFill/>
            <a:miter lim="800000"/>
            <a:headEnd/>
            <a:tailEnd/>
          </a:ln>
        </p:spPr>
        <p:txBody>
          <a:bodyPr lIns="91432" tIns="45716" rIns="91432" bIns="45716" anchor="b"/>
          <a:lstStyle/>
          <a:p>
            <a:pPr algn="r" defTabSz="914485"/>
            <a:fld id="{4366ED31-8719-42E6-B053-891F5D915835}" type="slidenum">
              <a:rPr lang="en-US" sz="1200"/>
              <a:pPr algn="r" defTabSz="914485"/>
              <a:t>66</a:t>
            </a:fld>
            <a:endParaRPr lang="en-US" sz="1200" dirty="0"/>
          </a:p>
        </p:txBody>
      </p:sp>
      <p:sp>
        <p:nvSpPr>
          <p:cNvPr id="233475" name="Rectangle 2"/>
          <p:cNvSpPr>
            <a:spLocks noRot="1" noChangeArrowheads="1" noTextEdit="1"/>
          </p:cNvSpPr>
          <p:nvPr>
            <p:ph type="sldImg"/>
          </p:nvPr>
        </p:nvSpPr>
        <p:spPr>
          <a:ln/>
        </p:spPr>
      </p:sp>
      <p:sp>
        <p:nvSpPr>
          <p:cNvPr id="233476"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7"/>
          <p:cNvSpPr txBox="1">
            <a:spLocks noGrp="1" noChangeArrowheads="1"/>
          </p:cNvSpPr>
          <p:nvPr/>
        </p:nvSpPr>
        <p:spPr bwMode="auto">
          <a:xfrm>
            <a:off x="3884414" y="8685894"/>
            <a:ext cx="2972098" cy="456595"/>
          </a:xfrm>
          <a:prstGeom prst="rect">
            <a:avLst/>
          </a:prstGeom>
          <a:noFill/>
          <a:ln w="9525">
            <a:noFill/>
            <a:miter lim="800000"/>
            <a:headEnd/>
            <a:tailEnd/>
          </a:ln>
        </p:spPr>
        <p:txBody>
          <a:bodyPr lIns="91432" tIns="45716" rIns="91432" bIns="45716" anchor="b"/>
          <a:lstStyle/>
          <a:p>
            <a:pPr algn="r" defTabSz="914485"/>
            <a:fld id="{82B0040A-A40C-43D0-A903-1F29B256012D}" type="slidenum">
              <a:rPr lang="en-US" sz="1200"/>
              <a:pPr algn="r" defTabSz="914485"/>
              <a:t>67</a:t>
            </a:fld>
            <a:endParaRPr lang="en-US" sz="1200" dirty="0"/>
          </a:p>
        </p:txBody>
      </p:sp>
      <p:sp>
        <p:nvSpPr>
          <p:cNvPr id="235523" name="Rectangle 2"/>
          <p:cNvSpPr>
            <a:spLocks noRot="1" noChangeArrowheads="1" noTextEdit="1"/>
          </p:cNvSpPr>
          <p:nvPr>
            <p:ph type="sldImg"/>
          </p:nvPr>
        </p:nvSpPr>
        <p:spPr>
          <a:ln/>
        </p:spPr>
      </p:sp>
      <p:sp>
        <p:nvSpPr>
          <p:cNvPr id="235524"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p:txBody>
          <a:bodyPr/>
          <a:lstStyle/>
          <a:p>
            <a:fld id="{BF7B91FB-E01C-4A1E-B14A-1051311D99A6}" type="slidenum">
              <a:rPr lang="en-US"/>
              <a:pPr/>
              <a:t>68</a:t>
            </a:fld>
            <a:endParaRPr lang="en-US"/>
          </a:p>
        </p:txBody>
      </p:sp>
      <p:sp>
        <p:nvSpPr>
          <p:cNvPr id="78851" name="Rectangle 2"/>
          <p:cNvSpPr>
            <a:spLocks noRot="1" noChangeArrowheads="1" noTextEdit="1"/>
          </p:cNvSpPr>
          <p:nvPr>
            <p:ph type="sldImg"/>
          </p:nvPr>
        </p:nvSpPr>
        <p:spPr>
          <a:ln/>
        </p:spPr>
      </p:sp>
      <p:sp>
        <p:nvSpPr>
          <p:cNvPr id="78852"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p:txBody>
          <a:bodyPr/>
          <a:lstStyle/>
          <a:p>
            <a:fld id="{6095212F-FFDF-4285-AD0A-B3C3A4C99A70}" type="slidenum">
              <a:rPr lang="en-US"/>
              <a:pPr/>
              <a:t>69</a:t>
            </a:fld>
            <a:endParaRPr lang="en-US"/>
          </a:p>
        </p:txBody>
      </p:sp>
      <p:sp>
        <p:nvSpPr>
          <p:cNvPr id="82947" name="Rectangle 2"/>
          <p:cNvSpPr>
            <a:spLocks noRot="1" noChangeArrowheads="1" noTextEdit="1"/>
          </p:cNvSpPr>
          <p:nvPr>
            <p:ph type="sldImg"/>
          </p:nvPr>
        </p:nvSpPr>
        <p:spPr>
          <a:ln/>
        </p:spPr>
      </p:sp>
      <p:sp>
        <p:nvSpPr>
          <p:cNvPr id="82948"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7</a:t>
            </a:fld>
            <a:endParaRPr lang="en-US" dirty="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7"/>
          <p:cNvSpPr txBox="1">
            <a:spLocks noGrp="1" noChangeArrowheads="1"/>
          </p:cNvSpPr>
          <p:nvPr/>
        </p:nvSpPr>
        <p:spPr bwMode="auto">
          <a:xfrm>
            <a:off x="3884414" y="8685894"/>
            <a:ext cx="2972098" cy="456595"/>
          </a:xfrm>
          <a:prstGeom prst="rect">
            <a:avLst/>
          </a:prstGeom>
          <a:noFill/>
          <a:ln w="9525">
            <a:noFill/>
            <a:miter lim="800000"/>
            <a:headEnd/>
            <a:tailEnd/>
          </a:ln>
        </p:spPr>
        <p:txBody>
          <a:bodyPr lIns="91432" tIns="45716" rIns="91432" bIns="45716" anchor="b"/>
          <a:lstStyle/>
          <a:p>
            <a:pPr algn="r" defTabSz="914485"/>
            <a:fld id="{B243DBAF-EA97-4228-9DDE-5E4975588794}" type="slidenum">
              <a:rPr lang="en-US" sz="1200"/>
              <a:pPr algn="r" defTabSz="914485"/>
              <a:t>70</a:t>
            </a:fld>
            <a:endParaRPr lang="en-US" sz="1200" dirty="0"/>
          </a:p>
        </p:txBody>
      </p:sp>
      <p:sp>
        <p:nvSpPr>
          <p:cNvPr id="215043" name="Rectangle 2"/>
          <p:cNvSpPr>
            <a:spLocks noRot="1" noChangeArrowheads="1" noTextEdit="1"/>
          </p:cNvSpPr>
          <p:nvPr>
            <p:ph type="sldImg"/>
          </p:nvPr>
        </p:nvSpPr>
        <p:spPr>
          <a:ln/>
        </p:spPr>
      </p:sp>
      <p:sp>
        <p:nvSpPr>
          <p:cNvPr id="215044" name="Rectangle 3"/>
          <p:cNvSpPr>
            <a:spLocks noGrp="1" noChangeArrowheads="1"/>
          </p:cNvSpPr>
          <p:nvPr>
            <p:ph type="body" idx="1"/>
          </p:nvPr>
        </p:nvSpPr>
        <p:spPr/>
        <p:txBody>
          <a:bodyPr/>
          <a:lstStyle/>
          <a:p>
            <a:pPr eaLnBrk="1" hangingPunct="1"/>
            <a:endParaRPr lang="en-US"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Rot="1" noChangeArrowheads="1" noTextEdit="1"/>
          </p:cNvSpPr>
          <p:nvPr>
            <p:ph type="sldImg"/>
          </p:nvPr>
        </p:nvSpPr>
        <p:spPr>
          <a:ln/>
        </p:spPr>
      </p:sp>
      <p:sp>
        <p:nvSpPr>
          <p:cNvPr id="219139"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Rot="1" noChangeArrowheads="1" noTextEdit="1"/>
          </p:cNvSpPr>
          <p:nvPr>
            <p:ph type="sldImg"/>
          </p:nvPr>
        </p:nvSpPr>
        <p:spPr>
          <a:ln/>
        </p:spPr>
      </p:sp>
      <p:sp>
        <p:nvSpPr>
          <p:cNvPr id="217091"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Ro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Rot="1" noChangeArrowheads="1" noTextEdit="1"/>
          </p:cNvSpPr>
          <p:nvPr>
            <p:ph type="sldImg"/>
          </p:nvPr>
        </p:nvSpPr>
        <p:spPr>
          <a:ln/>
        </p:spPr>
      </p:sp>
      <p:sp>
        <p:nvSpPr>
          <p:cNvPr id="219139"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D9722E-425D-4A61-8609-66026D885B28}"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2F7E945-80DC-418B-92AE-692E34489366}" type="datetimeFigureOut">
              <a:rPr lang="en-US" smtClean="0"/>
              <a:pPr/>
              <a:t>2/21/2016</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00D9987-D753-4DB4-8103-B47A5C1E2E0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2F7E945-80DC-418B-92AE-692E34489366}" type="datetimeFigureOut">
              <a:rPr lang="en-US" smtClean="0"/>
              <a:pPr/>
              <a:t>2/21/2016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00D9987-D753-4DB4-8103-B47A5C1E2E0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2F7E945-80DC-418B-92AE-692E34489366}" type="datetimeFigureOut">
              <a:rPr lang="en-US" smtClean="0"/>
              <a:pPr/>
              <a:t>2/21/2016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00D9987-D753-4DB4-8103-B47A5C1E2E0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2F7E945-80DC-418B-92AE-692E34489366}" type="datetimeFigureOut">
              <a:rPr lang="en-US" smtClean="0"/>
              <a:pPr/>
              <a:t>2/21/2016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00D9987-D753-4DB4-8103-B47A5C1E2E05}"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2F7E945-80DC-418B-92AE-692E34489366}" type="datetimeFigureOut">
              <a:rPr lang="en-US" smtClean="0"/>
              <a:pPr/>
              <a:t>2/21/2016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00D9987-D753-4DB4-8103-B47A5C1E2E05}"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2F7E945-80DC-418B-92AE-692E34489366}" type="datetimeFigureOut">
              <a:rPr lang="en-US" smtClean="0"/>
              <a:pPr/>
              <a:t>2/21/2016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00D9987-D753-4DB4-8103-B47A5C1E2E05}"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2F7E945-80DC-418B-92AE-692E34489366}" type="datetimeFigureOut">
              <a:rPr lang="en-US" smtClean="0"/>
              <a:pPr/>
              <a:t>2/21/2016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700D9987-D753-4DB4-8103-B47A5C1E2E0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2F7E945-80DC-418B-92AE-692E34489366}" type="datetimeFigureOut">
              <a:rPr lang="en-US" smtClean="0"/>
              <a:pPr/>
              <a:t>2/21/2016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700D9987-D753-4DB4-8103-B47A5C1E2E05}"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2F7E945-80DC-418B-92AE-692E34489366}" type="datetimeFigureOut">
              <a:rPr lang="en-US" smtClean="0"/>
              <a:pPr/>
              <a:t>2/21/2016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700D9987-D753-4DB4-8103-B47A5C1E2E0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2F7E945-80DC-418B-92AE-692E34489366}" type="datetimeFigureOut">
              <a:rPr lang="en-US" smtClean="0"/>
              <a:pPr/>
              <a:t>2/21/2016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00D9987-D753-4DB4-8103-B47A5C1E2E0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2F7E945-80DC-418B-92AE-692E34489366}" type="datetimeFigureOut">
              <a:rPr lang="en-US" smtClean="0"/>
              <a:pPr/>
              <a:t>2/21/2016</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00D9987-D753-4DB4-8103-B47A5C1E2E05}"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2F7E945-80DC-418B-92AE-692E34489366}" type="datetimeFigureOut">
              <a:rPr lang="en-US" smtClean="0"/>
              <a:pPr/>
              <a:t>2/21/2016</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00D9987-D753-4DB4-8103-B47A5C1E2E0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apps.leg.wa.gov/RCW/default.aspx?cite=26.44.030"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apps.leg.wa.gov/RCW/default.aspx?cite=70.02"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apps.leg.wa.gov/WAC/default.aspx?cite=246-12"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apps.leg.wa.gov/WAC/default.aspx?cite=246-924"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3" Type="http://schemas.openxmlformats.org/officeDocument/2006/relationships/hyperlink" Target="mailto:dr.wheeler@yahoo.com" TargetMode="External"/><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776288"/>
            <a:ext cx="8451056" cy="1470025"/>
          </a:xfrm>
        </p:spPr>
        <p:txBody>
          <a:bodyPr>
            <a:normAutofit/>
          </a:bodyPr>
          <a:lstStyle/>
          <a:p>
            <a:r>
              <a:rPr lang="en-US" dirty="0" smtClean="0"/>
              <a:t>Ethical Decision-Making:</a:t>
            </a:r>
            <a:endParaRPr lang="en-US" dirty="0"/>
          </a:p>
        </p:txBody>
      </p:sp>
      <p:sp>
        <p:nvSpPr>
          <p:cNvPr id="3" name="Subtitle 2"/>
          <p:cNvSpPr>
            <a:spLocks noGrp="1"/>
          </p:cNvSpPr>
          <p:nvPr>
            <p:ph type="subTitle" idx="1"/>
          </p:nvPr>
        </p:nvSpPr>
        <p:spPr>
          <a:xfrm>
            <a:off x="914400" y="2133600"/>
            <a:ext cx="8062912" cy="1752600"/>
          </a:xfrm>
        </p:spPr>
        <p:txBody>
          <a:bodyPr/>
          <a:lstStyle/>
          <a:p>
            <a:r>
              <a:rPr lang="en-US" dirty="0" smtClean="0"/>
              <a:t>A Case Example Approach</a:t>
            </a:r>
            <a:endParaRPr lang="en-US" dirty="0"/>
          </a:p>
        </p:txBody>
      </p:sp>
      <p:sp>
        <p:nvSpPr>
          <p:cNvPr id="4" name="TextBox 3"/>
          <p:cNvSpPr txBox="1"/>
          <p:nvPr/>
        </p:nvSpPr>
        <p:spPr>
          <a:xfrm>
            <a:off x="2133600" y="3276600"/>
            <a:ext cx="4876800" cy="1477328"/>
          </a:xfrm>
          <a:prstGeom prst="rect">
            <a:avLst/>
          </a:prstGeom>
          <a:noFill/>
        </p:spPr>
        <p:txBody>
          <a:bodyPr wrap="square" rtlCol="0">
            <a:spAutoFit/>
          </a:bodyPr>
          <a:lstStyle/>
          <a:p>
            <a:pPr algn="ctr"/>
            <a:r>
              <a:rPr lang="en-US" b="1" dirty="0" smtClean="0"/>
              <a:t>Jennifer </a:t>
            </a:r>
            <a:r>
              <a:rPr lang="en-US" b="1" dirty="0" smtClean="0"/>
              <a:t>Wheeler, Ph.D.</a:t>
            </a:r>
          </a:p>
          <a:p>
            <a:pPr algn="ctr"/>
            <a:endParaRPr lang="en-US" dirty="0" smtClean="0"/>
          </a:p>
          <a:p>
            <a:pPr algn="ctr"/>
            <a:r>
              <a:rPr lang="en-US" dirty="0" smtClean="0"/>
              <a:t>Washington Association for the Treatment of Sexual Abusers (</a:t>
            </a:r>
            <a:r>
              <a:rPr lang="en-US" dirty="0" err="1" smtClean="0"/>
              <a:t>WATSA</a:t>
            </a:r>
            <a:r>
              <a:rPr lang="en-US" dirty="0" smtClean="0"/>
              <a:t>)</a:t>
            </a:r>
          </a:p>
          <a:p>
            <a:pPr algn="ctr"/>
            <a:r>
              <a:rPr lang="en-US" dirty="0" smtClean="0"/>
              <a:t>March 5</a:t>
            </a:r>
            <a:r>
              <a:rPr lang="en-US" baseline="30000" dirty="0" smtClean="0"/>
              <a:t>th</a:t>
            </a:r>
            <a:r>
              <a:rPr lang="en-US" dirty="0" smtClean="0"/>
              <a:t>, 2016</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u="sng" dirty="0" smtClean="0"/>
              <a:t>Ethics:</a:t>
            </a:r>
            <a:r>
              <a:rPr lang="en-US" dirty="0" smtClean="0"/>
              <a:t>  Guiding philosophies and/or moral values of a group or individual</a:t>
            </a:r>
          </a:p>
          <a:p>
            <a:pPr lvl="1"/>
            <a:r>
              <a:rPr lang="en-US" dirty="0" smtClean="0"/>
              <a:t>Theoretical in nature</a:t>
            </a:r>
          </a:p>
          <a:p>
            <a:pPr lvl="1"/>
            <a:r>
              <a:rPr lang="en-US" dirty="0" smtClean="0"/>
              <a:t>Underlying principles that guide the conduct of a society, profession, or individual</a:t>
            </a:r>
          </a:p>
          <a:p>
            <a:endParaRPr lang="en-US" dirty="0" smtClean="0"/>
          </a:p>
          <a:p>
            <a:pPr lvl="1"/>
            <a:r>
              <a:rPr lang="en-US" dirty="0" smtClean="0"/>
              <a:t>Example: </a:t>
            </a:r>
          </a:p>
          <a:p>
            <a:pPr lvl="1"/>
            <a:r>
              <a:rPr lang="en-US" dirty="0" smtClean="0"/>
              <a:t>APA’s “</a:t>
            </a:r>
            <a:r>
              <a:rPr lang="en-US" sz="2800" dirty="0" smtClean="0">
                <a:solidFill>
                  <a:schemeClr val="accent2"/>
                </a:solidFill>
              </a:rPr>
              <a:t>Ethical Principles</a:t>
            </a:r>
            <a:r>
              <a:rPr lang="en-US" sz="2800" dirty="0" smtClean="0"/>
              <a:t> </a:t>
            </a:r>
            <a:r>
              <a:rPr lang="en-US" sz="2800" dirty="0" smtClean="0">
                <a:solidFill>
                  <a:schemeClr val="accent2"/>
                </a:solidFill>
              </a:rPr>
              <a:t>of Psychologists </a:t>
            </a:r>
            <a:r>
              <a:rPr lang="en-US" sz="2800" dirty="0" smtClean="0"/>
              <a:t>and Code Of Conduct</a:t>
            </a:r>
            <a:r>
              <a:rPr lang="en-US" sz="2800" dirty="0" smtClean="0"/>
              <a:t>”</a:t>
            </a:r>
          </a:p>
          <a:p>
            <a:pPr lvl="1"/>
            <a:r>
              <a:rPr lang="en-US" sz="2800" dirty="0" err="1" smtClean="0"/>
              <a:t>ATSA</a:t>
            </a:r>
            <a:r>
              <a:rPr lang="en-US" sz="2800" dirty="0" smtClean="0"/>
              <a:t> Professional Code of Ethics</a:t>
            </a:r>
            <a:endParaRPr lang="en-US" sz="1600" dirty="0" smtClean="0"/>
          </a:p>
          <a:p>
            <a:pPr lvl="1"/>
            <a:endParaRPr lang="en-US" dirty="0" smtClean="0"/>
          </a:p>
        </p:txBody>
      </p:sp>
      <p:sp>
        <p:nvSpPr>
          <p:cNvPr id="2" name="Title 1"/>
          <p:cNvSpPr>
            <a:spLocks noGrp="1"/>
          </p:cNvSpPr>
          <p:nvPr>
            <p:ph type="title"/>
          </p:nvPr>
        </p:nvSpPr>
        <p:spPr/>
        <p:txBody>
          <a:bodyPr>
            <a:normAutofit/>
          </a:bodyPr>
          <a:lstStyle/>
          <a:p>
            <a:r>
              <a:rPr lang="en-US" dirty="0" smtClean="0"/>
              <a:t>D</a:t>
            </a:r>
            <a:r>
              <a:rPr lang="en-US" dirty="0" smtClean="0"/>
              <a:t>efinitions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u="sng" dirty="0" smtClean="0"/>
              <a:t>Standard of care</a:t>
            </a:r>
            <a:r>
              <a:rPr lang="en-US" dirty="0" smtClean="0"/>
              <a:t>: Required and enforceable mandate that directs professional conduct and decision-making</a:t>
            </a:r>
          </a:p>
          <a:p>
            <a:pPr lvl="1"/>
            <a:r>
              <a:rPr lang="en-US" dirty="0" smtClean="0"/>
              <a:t>Provides the minimum expectations for a particular profession </a:t>
            </a:r>
          </a:p>
          <a:p>
            <a:pPr lvl="1"/>
            <a:r>
              <a:rPr lang="en-US" dirty="0" smtClean="0"/>
              <a:t>Violations are addressed by a governing body that is empowered to enforce consequences </a:t>
            </a:r>
          </a:p>
          <a:p>
            <a:pPr lvl="1"/>
            <a:endParaRPr lang="en-US" dirty="0" smtClean="0"/>
          </a:p>
          <a:p>
            <a:pPr lvl="1"/>
            <a:r>
              <a:rPr lang="en-US" dirty="0" smtClean="0"/>
              <a:t>Example: </a:t>
            </a:r>
          </a:p>
          <a:p>
            <a:pPr lvl="1"/>
            <a:r>
              <a:rPr lang="en-US" dirty="0" smtClean="0"/>
              <a:t>APA’s “</a:t>
            </a:r>
            <a:r>
              <a:rPr lang="en-US" sz="2800" dirty="0" smtClean="0"/>
              <a:t>Ethical Principles of Psychologists and </a:t>
            </a:r>
            <a:r>
              <a:rPr lang="en-US" sz="2800" dirty="0" smtClean="0">
                <a:solidFill>
                  <a:schemeClr val="accent2"/>
                </a:solidFill>
              </a:rPr>
              <a:t>Code Of Conduct</a:t>
            </a:r>
            <a:r>
              <a:rPr lang="en-US" sz="2800" dirty="0" smtClean="0"/>
              <a:t>”</a:t>
            </a:r>
          </a:p>
          <a:p>
            <a:pPr lvl="1"/>
            <a:r>
              <a:rPr lang="en-US" sz="2400" dirty="0" err="1" smtClean="0"/>
              <a:t>ATSA</a:t>
            </a:r>
            <a:r>
              <a:rPr lang="en-US" sz="2400" dirty="0" smtClean="0"/>
              <a:t> Professional Code of Ethics</a:t>
            </a:r>
          </a:p>
          <a:p>
            <a:pPr lvl="1"/>
            <a:endParaRPr lang="en-US" sz="1600" dirty="0" smtClean="0"/>
          </a:p>
          <a:p>
            <a:pPr lvl="1"/>
            <a:endParaRPr lang="en-US" dirty="0" smtClean="0"/>
          </a:p>
        </p:txBody>
      </p:sp>
      <p:sp>
        <p:nvSpPr>
          <p:cNvPr id="2" name="Title 1"/>
          <p:cNvSpPr>
            <a:spLocks noGrp="1"/>
          </p:cNvSpPr>
          <p:nvPr>
            <p:ph type="title"/>
          </p:nvPr>
        </p:nvSpPr>
        <p:spPr/>
        <p:txBody>
          <a:bodyPr/>
          <a:lstStyle/>
          <a:p>
            <a:r>
              <a:rPr lang="en-US" dirty="0" smtClean="0"/>
              <a:t>D</a:t>
            </a:r>
            <a:r>
              <a:rPr lang="en-US" dirty="0" smtClean="0"/>
              <a:t>efinitions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u="sng" dirty="0" smtClean="0"/>
              <a:t>Apsirational guideline</a:t>
            </a:r>
            <a:r>
              <a:rPr lang="en-US" dirty="0" smtClean="0"/>
              <a:t>: A principle,  similar to a standard, in that it provides professionals with information to help guide conduct and professional judgment</a:t>
            </a:r>
          </a:p>
          <a:p>
            <a:pPr lvl="1"/>
            <a:r>
              <a:rPr lang="en-US" dirty="0" smtClean="0"/>
              <a:t>Not a mandate, not enforceable</a:t>
            </a:r>
          </a:p>
          <a:p>
            <a:pPr lvl="1"/>
            <a:r>
              <a:rPr lang="en-US" dirty="0" smtClean="0"/>
              <a:t>Integrated with other sources of information to help </a:t>
            </a:r>
            <a:r>
              <a:rPr lang="en-US" i="1" dirty="0" smtClean="0"/>
              <a:t>guide</a:t>
            </a:r>
            <a:r>
              <a:rPr lang="en-US" dirty="0" smtClean="0"/>
              <a:t> professional decision-making  </a:t>
            </a:r>
          </a:p>
          <a:p>
            <a:pPr lvl="2"/>
            <a:endParaRPr lang="en-US" dirty="0" smtClean="0"/>
          </a:p>
          <a:p>
            <a:pPr lvl="2"/>
            <a:r>
              <a:rPr lang="en-US" dirty="0" smtClean="0"/>
              <a:t>Examples: </a:t>
            </a:r>
            <a:endParaRPr lang="en-US" dirty="0" smtClean="0"/>
          </a:p>
          <a:p>
            <a:pPr lvl="2"/>
            <a:r>
              <a:rPr lang="en-US" dirty="0" smtClean="0"/>
              <a:t>AP-LS’s </a:t>
            </a:r>
            <a:r>
              <a:rPr lang="en-US" dirty="0" smtClean="0">
                <a:solidFill>
                  <a:schemeClr val="accent2"/>
                </a:solidFill>
              </a:rPr>
              <a:t>“Specialty Guidelines for Forensic Psychology</a:t>
            </a:r>
            <a:r>
              <a:rPr lang="en-US" dirty="0" smtClean="0">
                <a:solidFill>
                  <a:schemeClr val="accent2"/>
                </a:solidFill>
              </a:rPr>
              <a:t>”</a:t>
            </a:r>
          </a:p>
          <a:p>
            <a:pPr lvl="2"/>
            <a:r>
              <a:rPr lang="en-US" dirty="0" err="1" smtClean="0"/>
              <a:t>ATSA</a:t>
            </a:r>
            <a:r>
              <a:rPr lang="en-US" dirty="0" smtClean="0"/>
              <a:t> Professional Code of </a:t>
            </a:r>
            <a:r>
              <a:rPr lang="en-US" dirty="0" smtClean="0"/>
              <a:t>Ethics</a:t>
            </a:r>
            <a:r>
              <a:rPr lang="en-US" dirty="0" smtClean="0">
                <a:solidFill>
                  <a:schemeClr val="accent2"/>
                </a:solidFill>
              </a:rPr>
              <a:t> (</a:t>
            </a:r>
            <a:r>
              <a:rPr lang="en-US" dirty="0" smtClean="0"/>
              <a:t>includes</a:t>
            </a:r>
            <a:r>
              <a:rPr lang="en-US" dirty="0" smtClean="0">
                <a:solidFill>
                  <a:schemeClr val="accent2"/>
                </a:solidFill>
              </a:rPr>
              <a:t> guidelines)</a:t>
            </a:r>
          </a:p>
        </p:txBody>
      </p:sp>
      <p:sp>
        <p:nvSpPr>
          <p:cNvPr id="2" name="Title 1"/>
          <p:cNvSpPr>
            <a:spLocks noGrp="1"/>
          </p:cNvSpPr>
          <p:nvPr>
            <p:ph type="title"/>
          </p:nvPr>
        </p:nvSpPr>
        <p:spPr/>
        <p:txBody>
          <a:bodyPr/>
          <a:lstStyle/>
          <a:p>
            <a:r>
              <a:rPr lang="en-US" dirty="0" smtClean="0"/>
              <a:t>D</a:t>
            </a:r>
            <a:r>
              <a:rPr lang="en-US" dirty="0" smtClean="0"/>
              <a:t>efinitions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Revised Code of Washington (RCW): </a:t>
            </a:r>
          </a:p>
          <a:p>
            <a:pPr lvl="1"/>
            <a:r>
              <a:rPr lang="en-US" dirty="0" smtClean="0"/>
              <a:t>A statute written by the Washington State Legislature</a:t>
            </a:r>
          </a:p>
          <a:p>
            <a:pPr lvl="1"/>
            <a:r>
              <a:rPr lang="en-US" dirty="0" smtClean="0"/>
              <a:t>Once legislation is signed by the Governor, it becomes </a:t>
            </a:r>
            <a:r>
              <a:rPr lang="en-US" dirty="0" smtClean="0">
                <a:solidFill>
                  <a:schemeClr val="accent2"/>
                </a:solidFill>
              </a:rPr>
              <a:t>law</a:t>
            </a:r>
          </a:p>
          <a:p>
            <a:pPr lvl="1"/>
            <a:endParaRPr lang="en-US" dirty="0" smtClean="0"/>
          </a:p>
          <a:p>
            <a:pPr lvl="1"/>
            <a:r>
              <a:rPr lang="en-US" dirty="0" smtClean="0"/>
              <a:t>Examples (for all health care professionals):</a:t>
            </a:r>
          </a:p>
          <a:p>
            <a:pPr lvl="1"/>
            <a:r>
              <a:rPr lang="en-US" dirty="0" smtClean="0">
                <a:hlinkClick r:id="rId3"/>
              </a:rPr>
              <a:t>RCW 26.44.030</a:t>
            </a:r>
            <a:r>
              <a:rPr lang="en-US" dirty="0" smtClean="0"/>
              <a:t> Abuse of Children and Adult Dependent Persons  </a:t>
            </a:r>
          </a:p>
          <a:p>
            <a:pPr lvl="1"/>
            <a:r>
              <a:rPr lang="en-US" dirty="0" smtClean="0">
                <a:hlinkClick r:id="rId4"/>
              </a:rPr>
              <a:t>RCW 70.02</a:t>
            </a:r>
            <a:r>
              <a:rPr lang="en-US" dirty="0" smtClean="0"/>
              <a:t> Medical Records-Health Care Information Access and  Disclosure </a:t>
            </a:r>
            <a:endParaRPr lang="en-US" dirty="0" smtClean="0"/>
          </a:p>
          <a:p>
            <a:pPr lvl="1"/>
            <a:endParaRPr lang="en-US" dirty="0" smtClean="0"/>
          </a:p>
          <a:p>
            <a:pPr lvl="1"/>
            <a:r>
              <a:rPr lang="en-US" dirty="0" smtClean="0"/>
              <a:t>Examples for </a:t>
            </a:r>
            <a:r>
              <a:rPr lang="en-US" dirty="0" err="1" smtClean="0"/>
              <a:t>CSOTPs</a:t>
            </a:r>
            <a:r>
              <a:rPr lang="en-US" dirty="0" smtClean="0"/>
              <a:t>:</a:t>
            </a:r>
          </a:p>
          <a:p>
            <a:pPr lvl="1"/>
            <a:r>
              <a:rPr lang="en-US" dirty="0" err="1" smtClean="0">
                <a:solidFill>
                  <a:srgbClr val="FF0000"/>
                </a:solidFill>
              </a:rPr>
              <a:t>RCW</a:t>
            </a:r>
            <a:r>
              <a:rPr lang="en-US" dirty="0" smtClean="0">
                <a:solidFill>
                  <a:srgbClr val="FF0000"/>
                </a:solidFill>
              </a:rPr>
              <a:t> </a:t>
            </a:r>
            <a:r>
              <a:rPr lang="en-US" dirty="0" smtClean="0">
                <a:solidFill>
                  <a:srgbClr val="FF0000"/>
                </a:solidFill>
              </a:rPr>
              <a:t>9.94A.670 </a:t>
            </a:r>
            <a:r>
              <a:rPr lang="en-US" dirty="0" smtClean="0"/>
              <a:t>Special </a:t>
            </a:r>
            <a:r>
              <a:rPr lang="en-US" dirty="0" smtClean="0"/>
              <a:t>sex offender sentencing </a:t>
            </a:r>
            <a:r>
              <a:rPr lang="en-US" dirty="0" smtClean="0"/>
              <a:t>alternative</a:t>
            </a:r>
          </a:p>
          <a:p>
            <a:pPr lvl="1"/>
            <a:r>
              <a:rPr lang="en-US" dirty="0" err="1" smtClean="0">
                <a:solidFill>
                  <a:srgbClr val="FF0000"/>
                </a:solidFill>
              </a:rPr>
              <a:t>RCW</a:t>
            </a:r>
            <a:r>
              <a:rPr lang="en-US" dirty="0" smtClean="0">
                <a:solidFill>
                  <a:srgbClr val="FF0000"/>
                </a:solidFill>
              </a:rPr>
              <a:t> </a:t>
            </a:r>
            <a:r>
              <a:rPr lang="en-US" dirty="0" smtClean="0">
                <a:solidFill>
                  <a:srgbClr val="FF0000"/>
                </a:solidFill>
              </a:rPr>
              <a:t>13.40.162  </a:t>
            </a:r>
            <a:r>
              <a:rPr lang="en-US" dirty="0" smtClean="0"/>
              <a:t>Special </a:t>
            </a:r>
            <a:r>
              <a:rPr lang="en-US" dirty="0" smtClean="0"/>
              <a:t>sex offender disposition </a:t>
            </a:r>
            <a:r>
              <a:rPr lang="en-US" dirty="0" smtClean="0"/>
              <a:t>alternative</a:t>
            </a:r>
            <a:endParaRPr lang="en-US" b="1" dirty="0" smtClean="0"/>
          </a:p>
          <a:p>
            <a:pPr lvl="1"/>
            <a:endParaRPr lang="en-US" b="1" dirty="0" smtClean="0"/>
          </a:p>
          <a:p>
            <a:pPr lvl="1"/>
            <a:endParaRPr lang="en-US" dirty="0" smtClean="0"/>
          </a:p>
          <a:p>
            <a:pPr lvl="1"/>
            <a:endParaRPr lang="en-US" dirty="0" smtClean="0"/>
          </a:p>
          <a:p>
            <a:pPr lvl="1"/>
            <a:endParaRPr lang="en-US" sz="2800" dirty="0" smtClean="0"/>
          </a:p>
          <a:p>
            <a:pPr lvl="1"/>
            <a:endParaRPr lang="en-US" dirty="0" smtClean="0"/>
          </a:p>
        </p:txBody>
      </p:sp>
      <p:sp>
        <p:nvSpPr>
          <p:cNvPr id="2" name="Title 1"/>
          <p:cNvSpPr>
            <a:spLocks noGrp="1"/>
          </p:cNvSpPr>
          <p:nvPr>
            <p:ph type="title"/>
          </p:nvPr>
        </p:nvSpPr>
        <p:spPr>
          <a:xfrm>
            <a:off x="457200" y="304800"/>
            <a:ext cx="8229600" cy="1143000"/>
          </a:xfrm>
        </p:spPr>
        <p:txBody>
          <a:bodyPr/>
          <a:lstStyle/>
          <a:p>
            <a:r>
              <a:rPr lang="en-US" dirty="0" smtClean="0"/>
              <a:t>D</a:t>
            </a:r>
            <a:r>
              <a:rPr lang="en-US" dirty="0" smtClean="0"/>
              <a:t>efinitions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Washington Administrative Code (WAC): </a:t>
            </a:r>
          </a:p>
          <a:p>
            <a:pPr lvl="1"/>
            <a:r>
              <a:rPr lang="en-US" dirty="0" smtClean="0"/>
              <a:t>Provides interpretive support for the individual or other entity to whom the rule applies</a:t>
            </a:r>
          </a:p>
          <a:p>
            <a:pPr lvl="1"/>
            <a:r>
              <a:rPr lang="en-US" dirty="0" smtClean="0"/>
              <a:t>WACs carry the full force of the law</a:t>
            </a:r>
          </a:p>
          <a:p>
            <a:pPr lvl="1"/>
            <a:endParaRPr lang="en-US" sz="1800" dirty="0" smtClean="0"/>
          </a:p>
          <a:p>
            <a:pPr lvl="1"/>
            <a:r>
              <a:rPr lang="en-US" sz="1800" dirty="0" smtClean="0"/>
              <a:t>Examples for licensed health care providers:</a:t>
            </a:r>
            <a:endParaRPr lang="en-US" sz="1800" dirty="0" smtClean="0"/>
          </a:p>
          <a:p>
            <a:pPr lvl="1"/>
            <a:r>
              <a:rPr lang="en-US" sz="1800" dirty="0" smtClean="0">
                <a:hlinkClick r:id="rId3"/>
              </a:rPr>
              <a:t>WAC 246-12</a:t>
            </a:r>
            <a:r>
              <a:rPr lang="en-US" sz="1800" dirty="0" smtClean="0"/>
              <a:t> Administrative Procedures and Requirements for Credentialed Health Care Providers </a:t>
            </a:r>
          </a:p>
          <a:p>
            <a:pPr lvl="1"/>
            <a:r>
              <a:rPr lang="en-US" sz="1800" dirty="0" smtClean="0">
                <a:hlinkClick r:id="rId4"/>
              </a:rPr>
              <a:t>WAC 246-924</a:t>
            </a:r>
            <a:r>
              <a:rPr lang="en-US" sz="1800" dirty="0" smtClean="0"/>
              <a:t> </a:t>
            </a:r>
            <a:r>
              <a:rPr lang="en-US" sz="1800" dirty="0" smtClean="0"/>
              <a:t>Psychologists</a:t>
            </a:r>
          </a:p>
          <a:p>
            <a:pPr lvl="1"/>
            <a:r>
              <a:rPr lang="en-US" sz="1800" dirty="0" smtClean="0">
                <a:solidFill>
                  <a:srgbClr val="FF0000"/>
                </a:solidFill>
              </a:rPr>
              <a:t>WAC </a:t>
            </a:r>
            <a:r>
              <a:rPr lang="en-US" sz="1800" dirty="0" smtClean="0">
                <a:solidFill>
                  <a:srgbClr val="FF0000"/>
                </a:solidFill>
              </a:rPr>
              <a:t>246-16 </a:t>
            </a:r>
            <a:r>
              <a:rPr lang="en-US" sz="1800" dirty="0" smtClean="0"/>
              <a:t>WAC STANDARDS </a:t>
            </a:r>
            <a:r>
              <a:rPr lang="en-US" sz="1800" dirty="0" smtClean="0"/>
              <a:t>OF PROFESSIONAL CONDUCT</a:t>
            </a:r>
          </a:p>
          <a:p>
            <a:pPr lvl="1"/>
            <a:endParaRPr lang="en-US" sz="1800" dirty="0" smtClean="0"/>
          </a:p>
          <a:p>
            <a:pPr lvl="1"/>
            <a:endParaRPr lang="en-US" sz="1800" dirty="0" smtClean="0"/>
          </a:p>
          <a:p>
            <a:pPr lvl="1"/>
            <a:endParaRPr lang="en-US" sz="1800" dirty="0" smtClean="0"/>
          </a:p>
        </p:txBody>
      </p:sp>
      <p:sp>
        <p:nvSpPr>
          <p:cNvPr id="2" name="Title 1"/>
          <p:cNvSpPr>
            <a:spLocks noGrp="1"/>
          </p:cNvSpPr>
          <p:nvPr>
            <p:ph type="title"/>
          </p:nvPr>
        </p:nvSpPr>
        <p:spPr/>
        <p:txBody>
          <a:bodyPr>
            <a:normAutofit/>
          </a:bodyPr>
          <a:lstStyle/>
          <a:p>
            <a:r>
              <a:rPr lang="en-US" dirty="0" smtClean="0"/>
              <a:t>D</a:t>
            </a:r>
            <a:r>
              <a:rPr lang="en-US" dirty="0" smtClean="0"/>
              <a:t>efinitions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Identify the ethical principal at issue</a:t>
            </a:r>
          </a:p>
          <a:p>
            <a:r>
              <a:rPr lang="en-US" dirty="0" smtClean="0"/>
              <a:t>Gather additional information</a:t>
            </a:r>
          </a:p>
          <a:p>
            <a:r>
              <a:rPr lang="en-US" dirty="0" smtClean="0"/>
              <a:t>Identify parties to whom you owe a duty</a:t>
            </a:r>
          </a:p>
          <a:p>
            <a:r>
              <a:rPr lang="en-US" dirty="0" smtClean="0"/>
              <a:t>Seek and review relevant sources of authority</a:t>
            </a:r>
          </a:p>
          <a:p>
            <a:r>
              <a:rPr lang="en-US" dirty="0" smtClean="0"/>
              <a:t>Consult with colleagues</a:t>
            </a:r>
          </a:p>
          <a:p>
            <a:r>
              <a:rPr lang="en-US" dirty="0" smtClean="0"/>
              <a:t>Brainstorm possible courses of action and likely outcomes</a:t>
            </a:r>
          </a:p>
          <a:p>
            <a:r>
              <a:rPr lang="en-US" dirty="0" smtClean="0"/>
              <a:t>Implement plan of action and evaluate</a:t>
            </a:r>
            <a:endParaRPr lang="en-US" dirty="0" smtClean="0"/>
          </a:p>
        </p:txBody>
      </p:sp>
      <p:sp>
        <p:nvSpPr>
          <p:cNvPr id="2" name="Title 1"/>
          <p:cNvSpPr>
            <a:spLocks noGrp="1"/>
          </p:cNvSpPr>
          <p:nvPr>
            <p:ph type="title"/>
          </p:nvPr>
        </p:nvSpPr>
        <p:spPr/>
        <p:txBody>
          <a:bodyPr>
            <a:normAutofit fontScale="90000"/>
          </a:bodyPr>
          <a:lstStyle/>
          <a:p>
            <a:r>
              <a:rPr lang="en-US" dirty="0" smtClean="0"/>
              <a:t>General framework for </a:t>
            </a:r>
            <a:br>
              <a:rPr lang="en-US" dirty="0" smtClean="0"/>
            </a:br>
            <a:r>
              <a:rPr lang="en-US" dirty="0" smtClean="0"/>
              <a:t>Ethical Decision-Making</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purpose of the case examples is to practice applying a decision-making framework  - not to be “right”</a:t>
            </a:r>
          </a:p>
          <a:p>
            <a:pPr lvl="1"/>
            <a:r>
              <a:rPr lang="en-US" dirty="0" smtClean="0"/>
              <a:t>Think about the relevant principles FIRST</a:t>
            </a:r>
          </a:p>
          <a:p>
            <a:pPr lvl="1"/>
            <a:r>
              <a:rPr lang="en-US" dirty="0" smtClean="0"/>
              <a:t>Try to identify the source of authority for your position</a:t>
            </a:r>
          </a:p>
          <a:p>
            <a:endParaRPr lang="en-US" dirty="0" smtClean="0"/>
          </a:p>
          <a:p>
            <a:r>
              <a:rPr lang="en-US" dirty="0" smtClean="0"/>
              <a:t>Resist the temptation to say, “I would never do that!” (or otherwise “buck the hypothetical”)</a:t>
            </a:r>
            <a:endParaRPr lang="en-US" dirty="0" smtClean="0"/>
          </a:p>
        </p:txBody>
      </p:sp>
      <p:sp>
        <p:nvSpPr>
          <p:cNvPr id="2" name="Title 1"/>
          <p:cNvSpPr>
            <a:spLocks noGrp="1"/>
          </p:cNvSpPr>
          <p:nvPr>
            <p:ph type="title"/>
          </p:nvPr>
        </p:nvSpPr>
        <p:spPr/>
        <p:txBody>
          <a:bodyPr>
            <a:normAutofit fontScale="90000"/>
          </a:bodyPr>
          <a:lstStyle/>
          <a:p>
            <a:r>
              <a:rPr lang="en-US" dirty="0" smtClean="0"/>
              <a:t>G</a:t>
            </a:r>
            <a:r>
              <a:rPr lang="en-US" dirty="0" smtClean="0"/>
              <a:t>uidelines for today’s case examples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solidFill>
                  <a:schemeClr val="tx1"/>
                </a:solidFill>
              </a:rPr>
              <a:t>E</a:t>
            </a:r>
            <a:r>
              <a:rPr lang="en-US" sz="3600" dirty="0" smtClean="0"/>
              <a:t>thical </a:t>
            </a:r>
            <a:r>
              <a:rPr lang="en-US" sz="3600" dirty="0" smtClean="0"/>
              <a:t>decision </a:t>
            </a:r>
            <a:r>
              <a:rPr lang="en-US" sz="3600" dirty="0" smtClean="0"/>
              <a:t>Making</a:t>
            </a:r>
            <a:r>
              <a:rPr lang="en-US" dirty="0" smtClean="0">
                <a:solidFill>
                  <a:schemeClr val="accent2"/>
                </a:solidFill>
              </a:rPr>
              <a:t/>
            </a:r>
            <a:br>
              <a:rPr lang="en-US" dirty="0" smtClean="0">
                <a:solidFill>
                  <a:schemeClr val="accent2"/>
                </a:solidFill>
              </a:rPr>
            </a:br>
            <a:endParaRPr lang="en-US" dirty="0"/>
          </a:p>
        </p:txBody>
      </p:sp>
      <p:sp>
        <p:nvSpPr>
          <p:cNvPr id="3" name="Subtitle 2"/>
          <p:cNvSpPr>
            <a:spLocks noGrp="1"/>
          </p:cNvSpPr>
          <p:nvPr>
            <p:ph type="subTitle" idx="1"/>
          </p:nvPr>
        </p:nvSpPr>
        <p:spPr/>
        <p:txBody>
          <a:bodyPr>
            <a:normAutofit/>
          </a:bodyPr>
          <a:lstStyle/>
          <a:p>
            <a:r>
              <a:rPr lang="en-US" dirty="0" smtClean="0"/>
              <a:t>Case Examples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purpose of the case examples is to practice applying a decision-making framework  - not to be “right”</a:t>
            </a:r>
          </a:p>
          <a:p>
            <a:pPr lvl="1"/>
            <a:r>
              <a:rPr lang="en-US" dirty="0" smtClean="0"/>
              <a:t>Think about the relevant principles FIRST</a:t>
            </a:r>
          </a:p>
          <a:p>
            <a:pPr lvl="1"/>
            <a:r>
              <a:rPr lang="en-US" dirty="0" smtClean="0"/>
              <a:t>Try to identify the source of authority for your position</a:t>
            </a:r>
          </a:p>
          <a:p>
            <a:endParaRPr lang="en-US" dirty="0" smtClean="0"/>
          </a:p>
          <a:p>
            <a:r>
              <a:rPr lang="en-US" dirty="0" smtClean="0"/>
              <a:t>Resist the temptation to say, “I would never do that!” (or otherwise “buck the hypothetical”)</a:t>
            </a:r>
            <a:endParaRPr lang="en-US" dirty="0" smtClean="0"/>
          </a:p>
        </p:txBody>
      </p:sp>
      <p:sp>
        <p:nvSpPr>
          <p:cNvPr id="2" name="Title 1"/>
          <p:cNvSpPr>
            <a:spLocks noGrp="1"/>
          </p:cNvSpPr>
          <p:nvPr>
            <p:ph type="title"/>
          </p:nvPr>
        </p:nvSpPr>
        <p:spPr/>
        <p:txBody>
          <a:bodyPr>
            <a:normAutofit fontScale="90000"/>
          </a:bodyPr>
          <a:lstStyle/>
          <a:p>
            <a:r>
              <a:rPr lang="en-US" dirty="0" smtClean="0"/>
              <a:t>G</a:t>
            </a:r>
            <a:r>
              <a:rPr lang="en-US" dirty="0" smtClean="0"/>
              <a:t>uidelines for today’s case examples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Informed Consent</a:t>
            </a:r>
          </a:p>
          <a:p>
            <a:r>
              <a:rPr lang="en-US" dirty="0" smtClean="0"/>
              <a:t>Privacy &amp; Confidentiality</a:t>
            </a:r>
          </a:p>
          <a:p>
            <a:r>
              <a:rPr lang="en-US" dirty="0" smtClean="0"/>
              <a:t>Collateral information</a:t>
            </a:r>
          </a:p>
          <a:p>
            <a:r>
              <a:rPr lang="en-US" dirty="0" smtClean="0"/>
              <a:t>Assessment issues</a:t>
            </a:r>
          </a:p>
          <a:p>
            <a:r>
              <a:rPr lang="en-US" dirty="0" smtClean="0"/>
              <a:t>Documentation &amp; Record Keeping</a:t>
            </a:r>
          </a:p>
          <a:p>
            <a:r>
              <a:rPr lang="en-US" dirty="0" smtClean="0"/>
              <a:t>Fees</a:t>
            </a:r>
            <a:endParaRPr lang="en-US" dirty="0" smtClean="0"/>
          </a:p>
          <a:p>
            <a:r>
              <a:rPr lang="en-US" dirty="0" smtClean="0"/>
              <a:t>Dual Roles (special topic)</a:t>
            </a:r>
            <a:endParaRPr lang="en-US" dirty="0" smtClean="0"/>
          </a:p>
          <a:p>
            <a:endParaRPr lang="en-US" dirty="0" smtClean="0"/>
          </a:p>
        </p:txBody>
      </p:sp>
      <p:sp>
        <p:nvSpPr>
          <p:cNvPr id="2" name="Title 1"/>
          <p:cNvSpPr>
            <a:spLocks noGrp="1"/>
          </p:cNvSpPr>
          <p:nvPr>
            <p:ph type="title"/>
          </p:nvPr>
        </p:nvSpPr>
        <p:spPr/>
        <p:txBody>
          <a:bodyPr>
            <a:normAutofit fontScale="90000"/>
          </a:bodyPr>
          <a:lstStyle/>
          <a:p>
            <a:r>
              <a:rPr lang="en-US" dirty="0" smtClean="0"/>
              <a:t>Topics covered in case examples: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371600"/>
            <a:ext cx="8763000" cy="5486400"/>
          </a:xfrm>
        </p:spPr>
        <p:txBody>
          <a:bodyPr>
            <a:noAutofit/>
          </a:bodyPr>
          <a:lstStyle/>
          <a:p>
            <a:pPr>
              <a:buNone/>
            </a:pPr>
            <a:r>
              <a:rPr lang="en-US" sz="2200" b="1" dirty="0" smtClean="0"/>
              <a:t>9:00-9:15 		Introduction, Clarification, &amp; Credits</a:t>
            </a:r>
            <a:endParaRPr lang="en-US" sz="2200" b="1" dirty="0" smtClean="0"/>
          </a:p>
          <a:p>
            <a:pPr>
              <a:buNone/>
            </a:pPr>
            <a:r>
              <a:rPr lang="en-US" sz="2200" b="1" dirty="0" smtClean="0"/>
              <a:t>9:15-10:15		</a:t>
            </a:r>
            <a:r>
              <a:rPr lang="en-US" sz="2200" b="1" dirty="0" smtClean="0"/>
              <a:t>Ethical Decision making: Sources </a:t>
            </a:r>
            <a:r>
              <a:rPr lang="en-US" sz="2200" b="1" dirty="0" smtClean="0"/>
              <a:t>of </a:t>
            </a:r>
            <a:r>
              <a:rPr lang="en-US" sz="2200" b="1" dirty="0" smtClean="0"/>
              <a:t>				Authority, </a:t>
            </a:r>
            <a:r>
              <a:rPr lang="en-US" sz="2200" b="1" dirty="0" smtClean="0"/>
              <a:t>Definitions </a:t>
            </a:r>
            <a:r>
              <a:rPr lang="en-US" sz="2200" b="1" dirty="0" smtClean="0"/>
              <a:t>&amp; Framework</a:t>
            </a:r>
          </a:p>
          <a:p>
            <a:pPr>
              <a:buNone/>
            </a:pPr>
            <a:r>
              <a:rPr lang="en-US" sz="2200" b="1" dirty="0" smtClean="0">
                <a:solidFill>
                  <a:srgbClr val="FF00FF"/>
                </a:solidFill>
              </a:rPr>
              <a:t>1</a:t>
            </a:r>
            <a:r>
              <a:rPr lang="en-US" sz="2200" b="1" dirty="0" smtClean="0">
                <a:solidFill>
                  <a:srgbClr val="FF00FF"/>
                </a:solidFill>
              </a:rPr>
              <a:t>0:15-10:45 </a:t>
            </a:r>
            <a:r>
              <a:rPr lang="en-US" sz="2200" b="1" dirty="0" smtClean="0"/>
              <a:t>	</a:t>
            </a:r>
            <a:r>
              <a:rPr lang="en-US" sz="2200" b="1" dirty="0" smtClean="0">
                <a:solidFill>
                  <a:srgbClr val="FF00FF"/>
                </a:solidFill>
              </a:rPr>
              <a:t>Break</a:t>
            </a:r>
          </a:p>
          <a:p>
            <a:pPr>
              <a:buNone/>
            </a:pPr>
            <a:r>
              <a:rPr lang="en-US" sz="2200" b="1" dirty="0" smtClean="0"/>
              <a:t>10:45-12:00	Ethical Decision-Making: Case Examples 1</a:t>
            </a:r>
            <a:endParaRPr lang="en-US" sz="2200" b="1" dirty="0" smtClean="0"/>
          </a:p>
          <a:p>
            <a:pPr>
              <a:buNone/>
            </a:pPr>
            <a:r>
              <a:rPr lang="en-US" sz="2200" b="1" dirty="0" smtClean="0">
                <a:solidFill>
                  <a:srgbClr val="FF00FF"/>
                </a:solidFill>
              </a:rPr>
              <a:t>12:00-1:30 		Lunch</a:t>
            </a:r>
          </a:p>
          <a:p>
            <a:pPr>
              <a:buNone/>
            </a:pPr>
            <a:r>
              <a:rPr lang="en-US" sz="2200" b="1" dirty="0" smtClean="0"/>
              <a:t>1:30-3:00	</a:t>
            </a:r>
            <a:r>
              <a:rPr lang="en-US" sz="2200" b="1" dirty="0" smtClean="0"/>
              <a:t>	</a:t>
            </a:r>
            <a:r>
              <a:rPr lang="en-US" sz="2200" b="1" dirty="0" smtClean="0"/>
              <a:t>Ethical </a:t>
            </a:r>
            <a:r>
              <a:rPr lang="en-US" sz="2200" b="1" dirty="0" smtClean="0"/>
              <a:t>Decision-Making: Case </a:t>
            </a:r>
            <a:r>
              <a:rPr lang="en-US" sz="2200" b="1" dirty="0" smtClean="0"/>
              <a:t>Examples 2</a:t>
            </a:r>
          </a:p>
          <a:p>
            <a:pPr>
              <a:buNone/>
            </a:pPr>
            <a:r>
              <a:rPr lang="en-US" sz="2200" b="1" dirty="0" smtClean="0">
                <a:solidFill>
                  <a:srgbClr val="FF00FF"/>
                </a:solidFill>
              </a:rPr>
              <a:t>3:00-3:30 		Break</a:t>
            </a:r>
            <a:endParaRPr lang="en-US" sz="2200" b="1" dirty="0" smtClean="0">
              <a:solidFill>
                <a:srgbClr val="FF00FF"/>
              </a:solidFill>
            </a:endParaRPr>
          </a:p>
          <a:p>
            <a:pPr>
              <a:buNone/>
            </a:pPr>
            <a:r>
              <a:rPr lang="en-US" sz="2200" b="1" dirty="0" smtClean="0"/>
              <a:t>3:30-5:00</a:t>
            </a:r>
            <a:r>
              <a:rPr lang="en-US" sz="2200" b="1" dirty="0" smtClean="0"/>
              <a:t>	</a:t>
            </a:r>
            <a:r>
              <a:rPr lang="en-US" sz="2200" b="1" dirty="0" smtClean="0"/>
              <a:t>	Special Topic: Dual Roles &amp; </a:t>
            </a:r>
            <a:r>
              <a:rPr lang="en-US" sz="2200" b="1" dirty="0" err="1" smtClean="0"/>
              <a:t>CSOTPs</a:t>
            </a:r>
            <a:endParaRPr lang="en-US" sz="2200" b="1" dirty="0" smtClean="0"/>
          </a:p>
          <a:p>
            <a:pPr>
              <a:buNone/>
            </a:pPr>
            <a:r>
              <a:rPr lang="en-US" sz="2200" dirty="0" smtClean="0"/>
              <a:t>5:00-5:30		Questions &amp; Discussion</a:t>
            </a:r>
            <a:endParaRPr lang="en-US" sz="2200" dirty="0"/>
          </a:p>
        </p:txBody>
      </p:sp>
      <p:sp>
        <p:nvSpPr>
          <p:cNvPr id="2" name="Title 1"/>
          <p:cNvSpPr>
            <a:spLocks noGrp="1"/>
          </p:cNvSpPr>
          <p:nvPr>
            <p:ph type="title"/>
          </p:nvPr>
        </p:nvSpPr>
        <p:spPr/>
        <p:txBody>
          <a:bodyPr/>
          <a:lstStyle/>
          <a:p>
            <a:r>
              <a:rPr lang="en-US" dirty="0" smtClean="0"/>
              <a:t>Today’s agenda</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You are conducting a </a:t>
            </a:r>
            <a:r>
              <a:rPr lang="en-US" dirty="0" err="1" smtClean="0"/>
              <a:t>SSOSA</a:t>
            </a:r>
            <a:r>
              <a:rPr lang="en-US" dirty="0" smtClean="0"/>
              <a:t> evaluation </a:t>
            </a:r>
            <a:r>
              <a:rPr lang="en-US" dirty="0" smtClean="0"/>
              <a:t>of Mr. A, who has a history of suicide attempts.  </a:t>
            </a:r>
          </a:p>
          <a:p>
            <a:r>
              <a:rPr lang="en-US" dirty="0" smtClean="0"/>
              <a:t>During your interview, Mr. A says that he will never go to jail, because he knows how to make a noose and will simply hang himself if he does not get </a:t>
            </a:r>
            <a:r>
              <a:rPr lang="en-US" dirty="0" err="1" smtClean="0"/>
              <a:t>SSOSA</a:t>
            </a:r>
            <a:r>
              <a:rPr lang="en-US" dirty="0" smtClean="0"/>
              <a:t>.</a:t>
            </a:r>
          </a:p>
          <a:p>
            <a:r>
              <a:rPr lang="en-US" dirty="0" smtClean="0"/>
              <a:t>You believe Ms. A is a risk to himself.  </a:t>
            </a:r>
          </a:p>
          <a:p>
            <a:pPr lvl="1"/>
            <a:r>
              <a:rPr lang="en-US" dirty="0" smtClean="0"/>
              <a:t>What is the ethical dilemma?</a:t>
            </a:r>
          </a:p>
          <a:p>
            <a:pPr lvl="1"/>
            <a:r>
              <a:rPr lang="en-US" dirty="0" smtClean="0"/>
              <a:t>What are the relevant principles? </a:t>
            </a:r>
          </a:p>
          <a:p>
            <a:pPr lvl="1"/>
            <a:r>
              <a:rPr lang="en-US" dirty="0" smtClean="0"/>
              <a:t>Etc….</a:t>
            </a:r>
          </a:p>
          <a:p>
            <a:pPr lvl="1"/>
            <a:endParaRPr lang="en-US" dirty="0" smtClean="0"/>
          </a:p>
        </p:txBody>
      </p:sp>
      <p:sp>
        <p:nvSpPr>
          <p:cNvPr id="2" name="Title 1"/>
          <p:cNvSpPr>
            <a:spLocks noGrp="1"/>
          </p:cNvSpPr>
          <p:nvPr>
            <p:ph type="title"/>
          </p:nvPr>
        </p:nvSpPr>
        <p:spPr/>
        <p:txBody>
          <a:bodyPr>
            <a:normAutofit fontScale="90000"/>
          </a:bodyPr>
          <a:lstStyle/>
          <a:p>
            <a:r>
              <a:rPr lang="en-US" dirty="0" smtClean="0"/>
              <a:t>Case Examples: </a:t>
            </a:r>
            <a:br>
              <a:rPr lang="en-US" dirty="0" smtClean="0"/>
            </a:br>
            <a:r>
              <a:rPr lang="en-US" dirty="0" smtClean="0"/>
              <a:t>Informed Consent 1</a:t>
            </a:r>
            <a:endParaRPr 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You have been retained by defense counsel to conduct a confidential/privileged mental  health evaluation of Ms. B, who has been charged with a non-sexual offense.</a:t>
            </a:r>
          </a:p>
          <a:p>
            <a:r>
              <a:rPr lang="en-US" dirty="0" smtClean="0"/>
              <a:t>During the evaluation, Ms. </a:t>
            </a:r>
            <a:r>
              <a:rPr lang="en-US" dirty="0" err="1" smtClean="0"/>
              <a:t>Bdiscloses</a:t>
            </a:r>
            <a:r>
              <a:rPr lang="en-US" dirty="0" smtClean="0"/>
              <a:t> that she has sexually abused her six year old niece, for whom she regularly babysits.</a:t>
            </a:r>
          </a:p>
          <a:p>
            <a:r>
              <a:rPr lang="en-US" dirty="0" smtClean="0"/>
              <a:t>What do you do?     </a:t>
            </a:r>
            <a:endParaRPr lang="en-US" dirty="0" smtClean="0"/>
          </a:p>
        </p:txBody>
      </p:sp>
      <p:sp>
        <p:nvSpPr>
          <p:cNvPr id="2" name="Title 1"/>
          <p:cNvSpPr>
            <a:spLocks noGrp="1"/>
          </p:cNvSpPr>
          <p:nvPr>
            <p:ph type="title"/>
          </p:nvPr>
        </p:nvSpPr>
        <p:spPr/>
        <p:txBody>
          <a:bodyPr>
            <a:normAutofit fontScale="90000"/>
          </a:bodyPr>
          <a:lstStyle/>
          <a:p>
            <a:r>
              <a:rPr lang="en-US" dirty="0" smtClean="0"/>
              <a:t>Case Examples: </a:t>
            </a:r>
            <a:br>
              <a:rPr lang="en-US" dirty="0" smtClean="0"/>
            </a:br>
            <a:r>
              <a:rPr lang="en-US" dirty="0" smtClean="0"/>
              <a:t>Informed Consent 2</a:t>
            </a:r>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You have been court-appointed to conduct a psychosexual evaluation of Mr. C, who is in-custody.  </a:t>
            </a:r>
          </a:p>
          <a:p>
            <a:r>
              <a:rPr lang="en-US" dirty="0" smtClean="0"/>
              <a:t>After you have completed the informed consent process, Mr. C says that he will not participate, and that you cannot talk to anyone else without him, including jail staff or his family  members. </a:t>
            </a:r>
          </a:p>
          <a:p>
            <a:pPr lvl="1"/>
            <a:r>
              <a:rPr lang="en-US" dirty="0" smtClean="0"/>
              <a:t>Can you evaluate and offer opinions about Mr. C without his participation?</a:t>
            </a:r>
          </a:p>
          <a:p>
            <a:pPr lvl="1"/>
            <a:r>
              <a:rPr lang="en-US" dirty="0" smtClean="0"/>
              <a:t>Can you talk to collaterals over his objections?</a:t>
            </a:r>
          </a:p>
          <a:p>
            <a:pPr lvl="1"/>
            <a:r>
              <a:rPr lang="en-US" dirty="0" smtClean="0"/>
              <a:t>What if you were not court-appointed, but hired by Mr. C’s attorney?</a:t>
            </a:r>
            <a:endParaRPr lang="en-US" dirty="0" smtClean="0"/>
          </a:p>
        </p:txBody>
      </p:sp>
      <p:sp>
        <p:nvSpPr>
          <p:cNvPr id="2" name="Title 1"/>
          <p:cNvSpPr>
            <a:spLocks noGrp="1"/>
          </p:cNvSpPr>
          <p:nvPr>
            <p:ph type="title"/>
          </p:nvPr>
        </p:nvSpPr>
        <p:spPr/>
        <p:txBody>
          <a:bodyPr>
            <a:normAutofit fontScale="90000"/>
          </a:bodyPr>
          <a:lstStyle/>
          <a:p>
            <a:r>
              <a:rPr lang="en-US" dirty="0" smtClean="0"/>
              <a:t>Case Examples: </a:t>
            </a:r>
            <a:br>
              <a:rPr lang="en-US" dirty="0" smtClean="0"/>
            </a:br>
            <a:r>
              <a:rPr lang="en-US" dirty="0" smtClean="0"/>
              <a:t>Informed Consent 3</a:t>
            </a:r>
            <a:endParaRPr 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smtClean="0"/>
          </a:p>
          <a:p>
            <a:r>
              <a:rPr lang="en-US" dirty="0" smtClean="0"/>
              <a:t>After completing your testimony at the sentencing of one of your most high-profile clients, Ms. D, you are contacted by the Nancy Grace Show to appear on their 8pm broadcast. </a:t>
            </a:r>
          </a:p>
          <a:p>
            <a:pPr lvl="1"/>
            <a:r>
              <a:rPr lang="en-US" dirty="0" smtClean="0"/>
              <a:t>Can you do the interview? If so, are there any limitations?</a:t>
            </a:r>
          </a:p>
          <a:p>
            <a:pPr lvl="1"/>
            <a:r>
              <a:rPr lang="en-US" dirty="0" smtClean="0"/>
              <a:t>Will you do the interview? Why or why not?</a:t>
            </a:r>
          </a:p>
          <a:p>
            <a:pPr>
              <a:buNone/>
            </a:pPr>
            <a:endParaRPr lang="en-US" dirty="0" smtClean="0"/>
          </a:p>
        </p:txBody>
      </p:sp>
      <p:sp>
        <p:nvSpPr>
          <p:cNvPr id="2" name="Title 1"/>
          <p:cNvSpPr>
            <a:spLocks noGrp="1"/>
          </p:cNvSpPr>
          <p:nvPr>
            <p:ph type="title"/>
          </p:nvPr>
        </p:nvSpPr>
        <p:spPr/>
        <p:txBody>
          <a:bodyPr>
            <a:normAutofit fontScale="90000"/>
          </a:bodyPr>
          <a:lstStyle/>
          <a:p>
            <a:r>
              <a:rPr lang="en-US" dirty="0" smtClean="0"/>
              <a:t>Case </a:t>
            </a:r>
            <a:r>
              <a:rPr lang="en-US" dirty="0" smtClean="0"/>
              <a:t>Examples: </a:t>
            </a:r>
            <a:br>
              <a:rPr lang="en-US" dirty="0" smtClean="0"/>
            </a:br>
            <a:r>
              <a:rPr lang="en-US" dirty="0" smtClean="0"/>
              <a:t>Privacy &amp; Confidentiality 1</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smtClean="0"/>
          </a:p>
          <a:p>
            <a:r>
              <a:rPr lang="en-US" dirty="0" smtClean="0"/>
              <a:t>During a defense-retained evaluation of Ms. E, she discloses that she had always wanted to be a ballerina but did not have the talent </a:t>
            </a:r>
            <a:r>
              <a:rPr lang="en-US" dirty="0" smtClean="0"/>
              <a:t>to actually pursue this.</a:t>
            </a:r>
          </a:p>
          <a:p>
            <a:r>
              <a:rPr lang="en-US" dirty="0" smtClean="0"/>
              <a:t>She also reported that – unknown to her husband - she had an abortion during the first year of her marriage. </a:t>
            </a:r>
          </a:p>
          <a:p>
            <a:pPr lvl="1"/>
            <a:r>
              <a:rPr lang="en-US" dirty="0" smtClean="0"/>
              <a:t>Do you include any or all of this in  your report? Why or why not? </a:t>
            </a:r>
            <a:endParaRPr lang="en-US" dirty="0" smtClean="0"/>
          </a:p>
        </p:txBody>
      </p:sp>
      <p:sp>
        <p:nvSpPr>
          <p:cNvPr id="2" name="Title 1"/>
          <p:cNvSpPr>
            <a:spLocks noGrp="1"/>
          </p:cNvSpPr>
          <p:nvPr>
            <p:ph type="title"/>
          </p:nvPr>
        </p:nvSpPr>
        <p:spPr/>
        <p:txBody>
          <a:bodyPr>
            <a:normAutofit fontScale="90000"/>
          </a:bodyPr>
          <a:lstStyle/>
          <a:p>
            <a:r>
              <a:rPr lang="en-US" dirty="0" smtClean="0"/>
              <a:t>Case </a:t>
            </a:r>
            <a:r>
              <a:rPr lang="en-US" dirty="0" smtClean="0"/>
              <a:t>Examples: </a:t>
            </a:r>
            <a:br>
              <a:rPr lang="en-US" dirty="0" smtClean="0"/>
            </a:br>
            <a:r>
              <a:rPr lang="en-US" dirty="0" smtClean="0"/>
              <a:t>Privacy &amp; Confidentiality 2</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You are giving a training for the upcoming monthly </a:t>
            </a:r>
            <a:r>
              <a:rPr lang="en-US" dirty="0" err="1" smtClean="0"/>
              <a:t>WATSA</a:t>
            </a:r>
            <a:r>
              <a:rPr lang="en-US" dirty="0" smtClean="0"/>
              <a:t> meeting.  </a:t>
            </a:r>
          </a:p>
          <a:p>
            <a:r>
              <a:rPr lang="en-US" dirty="0" smtClean="0"/>
              <a:t>You recently conducted a psychosexual evaluation of Mr. F that you think would be helpful to make certain points during your training. </a:t>
            </a:r>
          </a:p>
          <a:p>
            <a:pPr lvl="1"/>
            <a:r>
              <a:rPr lang="en-US" dirty="0" smtClean="0"/>
              <a:t>Can you use your work on Mr. F’s case as part of your </a:t>
            </a:r>
            <a:r>
              <a:rPr lang="en-US" dirty="0" err="1" smtClean="0"/>
              <a:t>WATSA</a:t>
            </a:r>
            <a:r>
              <a:rPr lang="en-US" dirty="0" smtClean="0"/>
              <a:t> training materials?</a:t>
            </a:r>
          </a:p>
          <a:p>
            <a:pPr lvl="1"/>
            <a:r>
              <a:rPr lang="en-US" dirty="0" smtClean="0"/>
              <a:t>If so, do any conditions apply?   </a:t>
            </a:r>
          </a:p>
        </p:txBody>
      </p:sp>
      <p:sp>
        <p:nvSpPr>
          <p:cNvPr id="2" name="Title 1"/>
          <p:cNvSpPr>
            <a:spLocks noGrp="1"/>
          </p:cNvSpPr>
          <p:nvPr>
            <p:ph type="title"/>
          </p:nvPr>
        </p:nvSpPr>
        <p:spPr/>
        <p:txBody>
          <a:bodyPr>
            <a:normAutofit fontScale="90000"/>
          </a:bodyPr>
          <a:lstStyle/>
          <a:p>
            <a:r>
              <a:rPr lang="en-US" dirty="0" smtClean="0"/>
              <a:t>Case </a:t>
            </a:r>
            <a:r>
              <a:rPr lang="en-US" dirty="0" smtClean="0"/>
              <a:t>Examples: </a:t>
            </a:r>
            <a:br>
              <a:rPr lang="en-US" dirty="0" smtClean="0"/>
            </a:br>
            <a:r>
              <a:rPr lang="en-US" dirty="0" smtClean="0"/>
              <a:t>Privacy &amp; Confidentiality 3</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You are conducting a defense-retained </a:t>
            </a:r>
            <a:r>
              <a:rPr lang="en-US" dirty="0" err="1" smtClean="0"/>
              <a:t>SSOSA</a:t>
            </a:r>
            <a:r>
              <a:rPr lang="en-US" dirty="0" smtClean="0"/>
              <a:t> evaluation of Mr. G. During the evaluation, he discloses that he is responsible for a murder for which he has never been a suspect. </a:t>
            </a:r>
          </a:p>
          <a:p>
            <a:pPr lvl="1"/>
            <a:r>
              <a:rPr lang="en-US" dirty="0" smtClean="0"/>
              <a:t>Do you document this disclosure in your notes?</a:t>
            </a:r>
          </a:p>
          <a:p>
            <a:pPr lvl="1"/>
            <a:r>
              <a:rPr lang="en-US" dirty="0" smtClean="0"/>
              <a:t> Do you cite this disclosure in your report?</a:t>
            </a:r>
          </a:p>
          <a:p>
            <a:pPr lvl="1"/>
            <a:r>
              <a:rPr lang="en-US" dirty="0" smtClean="0"/>
              <a:t>Would your decision-making be different if you had been retained by the court or </a:t>
            </a:r>
            <a:r>
              <a:rPr lang="en-US" dirty="0" err="1" smtClean="0"/>
              <a:t>proosecutor</a:t>
            </a:r>
            <a:r>
              <a:rPr lang="en-US" dirty="0" smtClean="0"/>
              <a:t>?</a:t>
            </a:r>
          </a:p>
        </p:txBody>
      </p:sp>
      <p:sp>
        <p:nvSpPr>
          <p:cNvPr id="2" name="Title 1"/>
          <p:cNvSpPr>
            <a:spLocks noGrp="1"/>
          </p:cNvSpPr>
          <p:nvPr>
            <p:ph type="title"/>
          </p:nvPr>
        </p:nvSpPr>
        <p:spPr/>
        <p:txBody>
          <a:bodyPr>
            <a:normAutofit fontScale="90000"/>
          </a:bodyPr>
          <a:lstStyle/>
          <a:p>
            <a:r>
              <a:rPr lang="en-US" dirty="0" smtClean="0"/>
              <a:t>Case </a:t>
            </a:r>
            <a:r>
              <a:rPr lang="en-US" dirty="0" smtClean="0"/>
              <a:t>Examples: </a:t>
            </a:r>
            <a:br>
              <a:rPr lang="en-US" dirty="0" smtClean="0"/>
            </a:br>
            <a:r>
              <a:rPr lang="en-US" dirty="0" smtClean="0"/>
              <a:t>Privacy &amp; Confidentiality 4</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You are conducting a defense-retained psychosexual of Ms. H., and you decide that you need to interview her father.</a:t>
            </a:r>
          </a:p>
          <a:p>
            <a:pPr lvl="1"/>
            <a:r>
              <a:rPr lang="en-US" dirty="0" smtClean="0"/>
              <a:t>How do you go about getting access to him?</a:t>
            </a:r>
          </a:p>
          <a:p>
            <a:endParaRPr lang="en-US" dirty="0" smtClean="0"/>
          </a:p>
        </p:txBody>
      </p:sp>
      <p:sp>
        <p:nvSpPr>
          <p:cNvPr id="2" name="Title 1"/>
          <p:cNvSpPr>
            <a:spLocks noGrp="1"/>
          </p:cNvSpPr>
          <p:nvPr>
            <p:ph type="title"/>
          </p:nvPr>
        </p:nvSpPr>
        <p:spPr/>
        <p:txBody>
          <a:bodyPr>
            <a:normAutofit fontScale="90000"/>
          </a:bodyPr>
          <a:lstStyle/>
          <a:p>
            <a:r>
              <a:rPr lang="en-US" dirty="0" smtClean="0"/>
              <a:t>Case Examples</a:t>
            </a:r>
            <a:r>
              <a:rPr lang="en-US" dirty="0" smtClean="0"/>
              <a:t>: </a:t>
            </a:r>
            <a:br>
              <a:rPr lang="en-US" dirty="0" smtClean="0"/>
            </a:br>
            <a:r>
              <a:rPr lang="en-US" dirty="0" smtClean="0"/>
              <a:t>Collateral Information 1</a:t>
            </a:r>
            <a:endParaRPr lang="en-US"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You are conducting a court-appointed psychosexual evaluation of Mr. G.</a:t>
            </a:r>
          </a:p>
          <a:p>
            <a:r>
              <a:rPr lang="en-US" dirty="0" smtClean="0"/>
              <a:t>As part of  your evaluation, you contact Mr. G’s next-door neighbor.  The neighbor says he is willing to be interviewed by you, but only if he will not be identified as the course of the information.</a:t>
            </a:r>
          </a:p>
          <a:p>
            <a:pPr lvl="1"/>
            <a:r>
              <a:rPr lang="en-US" dirty="0" smtClean="0"/>
              <a:t>What do you do?</a:t>
            </a:r>
            <a:endParaRPr lang="en-US" dirty="0" smtClean="0"/>
          </a:p>
        </p:txBody>
      </p:sp>
      <p:sp>
        <p:nvSpPr>
          <p:cNvPr id="2" name="Title 1"/>
          <p:cNvSpPr>
            <a:spLocks noGrp="1"/>
          </p:cNvSpPr>
          <p:nvPr>
            <p:ph type="title"/>
          </p:nvPr>
        </p:nvSpPr>
        <p:spPr/>
        <p:txBody>
          <a:bodyPr>
            <a:normAutofit fontScale="90000"/>
          </a:bodyPr>
          <a:lstStyle/>
          <a:p>
            <a:r>
              <a:rPr lang="en-US" dirty="0" smtClean="0"/>
              <a:t>Case Examples</a:t>
            </a:r>
            <a:r>
              <a:rPr lang="en-US" dirty="0" smtClean="0"/>
              <a:t>: </a:t>
            </a:r>
            <a:br>
              <a:rPr lang="en-US" dirty="0" smtClean="0"/>
            </a:br>
            <a:r>
              <a:rPr lang="en-US" dirty="0" smtClean="0"/>
              <a:t>Collateral Information 2</a:t>
            </a:r>
            <a:endParaRPr lang="en-US"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You have been asked to conducted a psychosexual </a:t>
            </a:r>
            <a:r>
              <a:rPr lang="en-US" dirty="0" smtClean="0"/>
              <a:t>e</a:t>
            </a:r>
            <a:r>
              <a:rPr lang="en-US" dirty="0" smtClean="0"/>
              <a:t>valuation of client </a:t>
            </a:r>
            <a:r>
              <a:rPr lang="en-US" dirty="0" smtClean="0"/>
              <a:t>J, </a:t>
            </a:r>
            <a:r>
              <a:rPr lang="en-US" dirty="0" smtClean="0"/>
              <a:t>a 58 year old woman from Latvia, who speaks no English.</a:t>
            </a:r>
          </a:p>
          <a:p>
            <a:r>
              <a:rPr lang="en-US" dirty="0" smtClean="0"/>
              <a:t>You will have the assistance of an interpreter.</a:t>
            </a:r>
          </a:p>
          <a:p>
            <a:pPr lvl="1"/>
            <a:r>
              <a:rPr lang="en-US" dirty="0" smtClean="0"/>
              <a:t>Can you do the evaluation?</a:t>
            </a:r>
          </a:p>
          <a:p>
            <a:pPr lvl="1"/>
            <a:r>
              <a:rPr lang="en-US" dirty="0" smtClean="0"/>
              <a:t>Are there special considerations for using an interpreter?</a:t>
            </a:r>
          </a:p>
          <a:p>
            <a:pPr lvl="1"/>
            <a:r>
              <a:rPr lang="en-US" dirty="0" smtClean="0"/>
              <a:t>Can you administer psychological testing as part of the evaluation?</a:t>
            </a:r>
          </a:p>
          <a:p>
            <a:pPr lvl="1"/>
            <a:r>
              <a:rPr lang="en-US" dirty="0" smtClean="0"/>
              <a:t>If yes, are there special considerations?</a:t>
            </a:r>
          </a:p>
          <a:p>
            <a:pPr lvl="1"/>
            <a:r>
              <a:rPr lang="en-US" dirty="0" smtClean="0"/>
              <a:t> </a:t>
            </a:r>
            <a:r>
              <a:rPr lang="en-US" dirty="0" smtClean="0"/>
              <a:t> </a:t>
            </a:r>
            <a:endParaRPr lang="en-US" dirty="0" smtClean="0"/>
          </a:p>
        </p:txBody>
      </p:sp>
      <p:sp>
        <p:nvSpPr>
          <p:cNvPr id="2" name="Title 1"/>
          <p:cNvSpPr>
            <a:spLocks noGrp="1"/>
          </p:cNvSpPr>
          <p:nvPr>
            <p:ph type="title"/>
          </p:nvPr>
        </p:nvSpPr>
        <p:spPr/>
        <p:txBody>
          <a:bodyPr>
            <a:normAutofit fontScale="90000"/>
          </a:bodyPr>
          <a:lstStyle/>
          <a:p>
            <a:r>
              <a:rPr lang="en-US" dirty="0" smtClean="0"/>
              <a:t>Case Examples</a:t>
            </a:r>
            <a:r>
              <a:rPr lang="en-US" dirty="0" smtClean="0"/>
              <a:t>: </a:t>
            </a:r>
            <a:br>
              <a:rPr lang="en-US" dirty="0" smtClean="0"/>
            </a:br>
            <a:r>
              <a:rPr lang="en-US" dirty="0" smtClean="0"/>
              <a:t>Assessment Issues 1</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Informed Consent</a:t>
            </a:r>
          </a:p>
          <a:p>
            <a:r>
              <a:rPr lang="en-US" dirty="0" smtClean="0"/>
              <a:t>Privacy &amp; Confidentiality</a:t>
            </a:r>
          </a:p>
          <a:p>
            <a:r>
              <a:rPr lang="en-US" dirty="0" smtClean="0"/>
              <a:t>Collateral information</a:t>
            </a:r>
          </a:p>
          <a:p>
            <a:r>
              <a:rPr lang="en-US" dirty="0" smtClean="0"/>
              <a:t>Assessment issues</a:t>
            </a:r>
          </a:p>
          <a:p>
            <a:r>
              <a:rPr lang="en-US" dirty="0" smtClean="0"/>
              <a:t>Documentation &amp; Record Keeping</a:t>
            </a:r>
          </a:p>
          <a:p>
            <a:r>
              <a:rPr lang="en-US" dirty="0" smtClean="0"/>
              <a:t>Fees</a:t>
            </a:r>
            <a:endParaRPr lang="en-US" dirty="0" smtClean="0"/>
          </a:p>
          <a:p>
            <a:r>
              <a:rPr lang="en-US" dirty="0" smtClean="0"/>
              <a:t>Dual Roles</a:t>
            </a:r>
            <a:endParaRPr lang="en-US" dirty="0" smtClean="0"/>
          </a:p>
          <a:p>
            <a:endParaRPr lang="en-US" dirty="0" smtClean="0"/>
          </a:p>
        </p:txBody>
      </p:sp>
      <p:sp>
        <p:nvSpPr>
          <p:cNvPr id="2" name="Title 1"/>
          <p:cNvSpPr>
            <a:spLocks noGrp="1"/>
          </p:cNvSpPr>
          <p:nvPr>
            <p:ph type="title"/>
          </p:nvPr>
        </p:nvSpPr>
        <p:spPr/>
        <p:txBody>
          <a:bodyPr>
            <a:normAutofit/>
          </a:bodyPr>
          <a:lstStyle/>
          <a:p>
            <a:r>
              <a:rPr lang="en-US" dirty="0" smtClean="0"/>
              <a:t>Topics covered:</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You have been appointed by the court to conducted a psychosexual </a:t>
            </a:r>
            <a:r>
              <a:rPr lang="en-US" dirty="0" smtClean="0"/>
              <a:t>e</a:t>
            </a:r>
            <a:r>
              <a:rPr lang="en-US" dirty="0" smtClean="0"/>
              <a:t>valuation of Mr. K.</a:t>
            </a:r>
          </a:p>
          <a:p>
            <a:r>
              <a:rPr lang="en-US" dirty="0" smtClean="0"/>
              <a:t>The day prior to the scheduled interview, you are informed that Mr. </a:t>
            </a:r>
            <a:r>
              <a:rPr lang="en-US" dirty="0" err="1" smtClean="0"/>
              <a:t>K’s</a:t>
            </a:r>
            <a:r>
              <a:rPr lang="en-US" dirty="0" smtClean="0"/>
              <a:t> attorney has asked….</a:t>
            </a:r>
          </a:p>
          <a:p>
            <a:pPr lvl="1"/>
            <a:r>
              <a:rPr lang="en-US" dirty="0" smtClean="0"/>
              <a:t> </a:t>
            </a:r>
            <a:r>
              <a:rPr lang="en-US" dirty="0" smtClean="0"/>
              <a:t>T</a:t>
            </a:r>
            <a:r>
              <a:rPr lang="en-US" dirty="0" smtClean="0"/>
              <a:t>o sit in on the interview. </a:t>
            </a:r>
          </a:p>
          <a:p>
            <a:pPr lvl="1"/>
            <a:r>
              <a:rPr lang="en-US" dirty="0" smtClean="0"/>
              <a:t>To allow the defense expert to sit in on the interview</a:t>
            </a:r>
          </a:p>
          <a:p>
            <a:pPr lvl="1"/>
            <a:r>
              <a:rPr lang="en-US" dirty="0" smtClean="0"/>
              <a:t>To audio or video tape the interview.</a:t>
            </a:r>
          </a:p>
          <a:p>
            <a:pPr lvl="1"/>
            <a:endParaRPr lang="en-US" dirty="0" smtClean="0"/>
          </a:p>
          <a:p>
            <a:pPr lvl="1"/>
            <a:r>
              <a:rPr lang="en-US" dirty="0" smtClean="0"/>
              <a:t>What do you do, and why? </a:t>
            </a:r>
            <a:r>
              <a:rPr lang="en-US" dirty="0" smtClean="0"/>
              <a:t> </a:t>
            </a:r>
            <a:endParaRPr lang="en-US" dirty="0" smtClean="0"/>
          </a:p>
        </p:txBody>
      </p:sp>
      <p:sp>
        <p:nvSpPr>
          <p:cNvPr id="2" name="Title 1"/>
          <p:cNvSpPr>
            <a:spLocks noGrp="1"/>
          </p:cNvSpPr>
          <p:nvPr>
            <p:ph type="title"/>
          </p:nvPr>
        </p:nvSpPr>
        <p:spPr/>
        <p:txBody>
          <a:bodyPr>
            <a:normAutofit fontScale="90000"/>
          </a:bodyPr>
          <a:lstStyle/>
          <a:p>
            <a:r>
              <a:rPr lang="en-US" dirty="0" smtClean="0"/>
              <a:t>Case Examples</a:t>
            </a:r>
            <a:r>
              <a:rPr lang="en-US" dirty="0" smtClean="0"/>
              <a:t>: </a:t>
            </a:r>
            <a:br>
              <a:rPr lang="en-US" dirty="0" smtClean="0"/>
            </a:br>
            <a:r>
              <a:rPr lang="en-US" dirty="0" smtClean="0"/>
              <a:t>Assessment Issues 2</a:t>
            </a:r>
            <a:endParaRPr lang="en-US"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You conducted a psychosexual </a:t>
            </a:r>
            <a:r>
              <a:rPr lang="en-US" dirty="0" smtClean="0"/>
              <a:t>e</a:t>
            </a:r>
            <a:r>
              <a:rPr lang="en-US" dirty="0" smtClean="0"/>
              <a:t>valuation of Mr. L.  </a:t>
            </a:r>
            <a:r>
              <a:rPr lang="en-US" dirty="0" smtClean="0"/>
              <a:t>You opined that he was not amenable for community-based treatment. </a:t>
            </a:r>
          </a:p>
          <a:p>
            <a:r>
              <a:rPr lang="en-US" dirty="0" smtClean="0"/>
              <a:t>Prior to trial, Mr. L asks you to provide him with a copy of your report.</a:t>
            </a:r>
          </a:p>
          <a:p>
            <a:pPr lvl="1"/>
            <a:r>
              <a:rPr lang="en-US" dirty="0" smtClean="0"/>
              <a:t>What do you do and why? </a:t>
            </a:r>
          </a:p>
          <a:p>
            <a:endParaRPr lang="en-US" dirty="0" smtClean="0"/>
          </a:p>
          <a:p>
            <a:endParaRPr lang="en-US" dirty="0" smtClean="0"/>
          </a:p>
        </p:txBody>
      </p:sp>
      <p:sp>
        <p:nvSpPr>
          <p:cNvPr id="2" name="Title 1"/>
          <p:cNvSpPr>
            <a:spLocks noGrp="1"/>
          </p:cNvSpPr>
          <p:nvPr>
            <p:ph type="title"/>
          </p:nvPr>
        </p:nvSpPr>
        <p:spPr/>
        <p:txBody>
          <a:bodyPr>
            <a:normAutofit fontScale="90000"/>
          </a:bodyPr>
          <a:lstStyle/>
          <a:p>
            <a:r>
              <a:rPr lang="en-US" dirty="0" smtClean="0"/>
              <a:t>Case Examples</a:t>
            </a:r>
            <a:r>
              <a:rPr lang="en-US" dirty="0" smtClean="0"/>
              <a:t>: </a:t>
            </a:r>
            <a:br>
              <a:rPr lang="en-US" dirty="0" smtClean="0"/>
            </a:br>
            <a:r>
              <a:rPr lang="en-US" dirty="0" smtClean="0"/>
              <a:t>Assessment Issues 3</a:t>
            </a:r>
            <a:endParaRPr lang="en-US"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Mr. M is facing civil commitment.</a:t>
            </a:r>
          </a:p>
          <a:p>
            <a:r>
              <a:rPr lang="en-US" dirty="0" smtClean="0"/>
              <a:t>During cross-examination at his trial, you are asked by his attorney to provide the notes you took during your interview of Mr. M.</a:t>
            </a:r>
          </a:p>
          <a:p>
            <a:r>
              <a:rPr lang="en-US" dirty="0" smtClean="0"/>
              <a:t>You inform the attorney that you shredded these notes already.</a:t>
            </a:r>
          </a:p>
          <a:p>
            <a:endParaRPr lang="en-US" dirty="0" smtClean="0"/>
          </a:p>
          <a:p>
            <a:pPr lvl="1"/>
            <a:r>
              <a:rPr lang="en-US" dirty="0" smtClean="0"/>
              <a:t>Is this a problem?</a:t>
            </a:r>
          </a:p>
          <a:p>
            <a:pPr lvl="1"/>
            <a:r>
              <a:rPr lang="en-US" dirty="0" smtClean="0"/>
              <a:t>Why or why not?</a:t>
            </a:r>
          </a:p>
        </p:txBody>
      </p:sp>
      <p:sp>
        <p:nvSpPr>
          <p:cNvPr id="2" name="Title 1"/>
          <p:cNvSpPr>
            <a:spLocks noGrp="1"/>
          </p:cNvSpPr>
          <p:nvPr>
            <p:ph type="title"/>
          </p:nvPr>
        </p:nvSpPr>
        <p:spPr/>
        <p:txBody>
          <a:bodyPr>
            <a:normAutofit fontScale="90000"/>
          </a:bodyPr>
          <a:lstStyle/>
          <a:p>
            <a:r>
              <a:rPr lang="en-US" dirty="0" smtClean="0"/>
              <a:t>Case Examples</a:t>
            </a:r>
            <a:r>
              <a:rPr lang="en-US" dirty="0" smtClean="0"/>
              <a:t>:</a:t>
            </a:r>
            <a:br>
              <a:rPr lang="en-US" dirty="0" smtClean="0"/>
            </a:br>
            <a:r>
              <a:rPr lang="en-US" dirty="0" smtClean="0"/>
              <a:t>Documentation &amp; Records 1</a:t>
            </a:r>
            <a:endParaRPr lang="en-US"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Mr. M is facing civil commitment.</a:t>
            </a:r>
          </a:p>
          <a:p>
            <a:r>
              <a:rPr lang="en-US" dirty="0" smtClean="0"/>
              <a:t>During cross-examination at his trial, you are asked by his attorney whether you drafted and edited earlier versions of you report. You say yes. When the attorney asks where those drafts are, you </a:t>
            </a:r>
            <a:r>
              <a:rPr lang="en-US" dirty="0" err="1" smtClean="0"/>
              <a:t>explian</a:t>
            </a:r>
            <a:r>
              <a:rPr lang="en-US" dirty="0" smtClean="0"/>
              <a:t> that you shredded them.  </a:t>
            </a:r>
            <a:endParaRPr lang="en-US" dirty="0" smtClean="0"/>
          </a:p>
          <a:p>
            <a:pPr lvl="1"/>
            <a:r>
              <a:rPr lang="en-US" dirty="0" smtClean="0"/>
              <a:t>Is this a problem?</a:t>
            </a:r>
          </a:p>
          <a:p>
            <a:pPr lvl="1"/>
            <a:r>
              <a:rPr lang="en-US" dirty="0" smtClean="0"/>
              <a:t>Why or why not?</a:t>
            </a:r>
          </a:p>
        </p:txBody>
      </p:sp>
      <p:sp>
        <p:nvSpPr>
          <p:cNvPr id="2" name="Title 1"/>
          <p:cNvSpPr>
            <a:spLocks noGrp="1"/>
          </p:cNvSpPr>
          <p:nvPr>
            <p:ph type="title"/>
          </p:nvPr>
        </p:nvSpPr>
        <p:spPr/>
        <p:txBody>
          <a:bodyPr>
            <a:normAutofit fontScale="90000"/>
          </a:bodyPr>
          <a:lstStyle/>
          <a:p>
            <a:r>
              <a:rPr lang="en-US" dirty="0" smtClean="0"/>
              <a:t>Case Examples</a:t>
            </a:r>
            <a:r>
              <a:rPr lang="en-US" dirty="0" smtClean="0"/>
              <a:t>:</a:t>
            </a:r>
            <a:br>
              <a:rPr lang="en-US" dirty="0" smtClean="0"/>
            </a:br>
            <a:r>
              <a:rPr lang="en-US" dirty="0" smtClean="0"/>
              <a:t>Documentation &amp; Records 2</a:t>
            </a:r>
            <a:endParaRPr lang="en-US"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You completed a psychosexual evaluation of Ms. N.   </a:t>
            </a:r>
          </a:p>
          <a:p>
            <a:r>
              <a:rPr lang="en-US" dirty="0" smtClean="0"/>
              <a:t>After you issued your report to her attorney, she contacted you directly to point out some factual and typographical errors in your report, asking if you could correct these before the report is provided to the court.</a:t>
            </a:r>
          </a:p>
          <a:p>
            <a:endParaRPr lang="en-US" dirty="0" smtClean="0"/>
          </a:p>
          <a:p>
            <a:pPr lvl="1"/>
            <a:r>
              <a:rPr lang="en-US" dirty="0" smtClean="0"/>
              <a:t>What do you do any why?</a:t>
            </a:r>
            <a:endParaRPr lang="en-US" dirty="0" smtClean="0"/>
          </a:p>
        </p:txBody>
      </p:sp>
      <p:sp>
        <p:nvSpPr>
          <p:cNvPr id="2" name="Title 1"/>
          <p:cNvSpPr>
            <a:spLocks noGrp="1"/>
          </p:cNvSpPr>
          <p:nvPr>
            <p:ph type="title"/>
          </p:nvPr>
        </p:nvSpPr>
        <p:spPr/>
        <p:txBody>
          <a:bodyPr>
            <a:normAutofit fontScale="90000"/>
          </a:bodyPr>
          <a:lstStyle/>
          <a:p>
            <a:r>
              <a:rPr lang="en-US" dirty="0" smtClean="0"/>
              <a:t>Case Examples</a:t>
            </a:r>
            <a:r>
              <a:rPr lang="en-US" dirty="0" smtClean="0"/>
              <a:t>:</a:t>
            </a:r>
            <a:br>
              <a:rPr lang="en-US" dirty="0" smtClean="0"/>
            </a:br>
            <a:r>
              <a:rPr lang="en-US" dirty="0" smtClean="0"/>
              <a:t>Documentation &amp; Records 2</a:t>
            </a:r>
            <a:endParaRPr lang="en-US"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Following a recent psychosexual evaluation of Mr. O, Mr. O contacts you to ask you for a complete copy of his bill, so that he can provide this to his insurance company for reimbursement. </a:t>
            </a:r>
          </a:p>
          <a:p>
            <a:endParaRPr lang="en-US" dirty="0" smtClean="0"/>
          </a:p>
          <a:p>
            <a:pPr lvl="1"/>
            <a:r>
              <a:rPr lang="en-US" dirty="0" smtClean="0"/>
              <a:t>What do you do and why? </a:t>
            </a:r>
          </a:p>
        </p:txBody>
      </p:sp>
      <p:sp>
        <p:nvSpPr>
          <p:cNvPr id="2" name="Title 1"/>
          <p:cNvSpPr>
            <a:spLocks noGrp="1"/>
          </p:cNvSpPr>
          <p:nvPr>
            <p:ph type="title"/>
          </p:nvPr>
        </p:nvSpPr>
        <p:spPr/>
        <p:txBody>
          <a:bodyPr>
            <a:normAutofit fontScale="90000"/>
          </a:bodyPr>
          <a:lstStyle/>
          <a:p>
            <a:r>
              <a:rPr lang="en-US" dirty="0" smtClean="0"/>
              <a:t>Case Examples</a:t>
            </a:r>
            <a:r>
              <a:rPr lang="en-US" dirty="0" smtClean="0"/>
              <a:t>:</a:t>
            </a:r>
            <a:br>
              <a:rPr lang="en-US" dirty="0" smtClean="0"/>
            </a:br>
            <a:r>
              <a:rPr lang="en-US" dirty="0" smtClean="0"/>
              <a:t>Fees 1</a:t>
            </a:r>
            <a:endParaRPr lang="en-US"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During your therapy with Ms. P, she is laid off from her job and can no longer afford to keep paying you for therapy.  If she stops coming to therapy, she may be revoked.</a:t>
            </a:r>
          </a:p>
          <a:p>
            <a:endParaRPr lang="en-US" dirty="0" smtClean="0"/>
          </a:p>
          <a:p>
            <a:pPr lvl="1"/>
            <a:r>
              <a:rPr lang="en-US" dirty="0" smtClean="0"/>
              <a:t>What do you do and why? </a:t>
            </a:r>
          </a:p>
        </p:txBody>
      </p:sp>
      <p:sp>
        <p:nvSpPr>
          <p:cNvPr id="2" name="Title 1"/>
          <p:cNvSpPr>
            <a:spLocks noGrp="1"/>
          </p:cNvSpPr>
          <p:nvPr>
            <p:ph type="title"/>
          </p:nvPr>
        </p:nvSpPr>
        <p:spPr/>
        <p:txBody>
          <a:bodyPr>
            <a:normAutofit fontScale="90000"/>
          </a:bodyPr>
          <a:lstStyle/>
          <a:p>
            <a:r>
              <a:rPr lang="en-US" dirty="0" smtClean="0"/>
              <a:t>Case Examples</a:t>
            </a:r>
            <a:r>
              <a:rPr lang="en-US" dirty="0" smtClean="0"/>
              <a:t>:</a:t>
            </a:r>
            <a:br>
              <a:rPr lang="en-US" dirty="0" smtClean="0"/>
            </a:br>
            <a:r>
              <a:rPr lang="en-US" dirty="0" smtClean="0"/>
              <a:t>Fees 2</a:t>
            </a:r>
            <a:endParaRPr lang="en-US"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Special Topic:</a:t>
            </a:r>
            <a:br>
              <a:rPr lang="en-US" dirty="0" smtClean="0"/>
            </a:br>
            <a:r>
              <a:rPr lang="en-US" dirty="0" smtClean="0"/>
              <a:t>Dual Roles*</a:t>
            </a:r>
            <a:endParaRPr lang="en-US" dirty="0"/>
          </a:p>
        </p:txBody>
      </p:sp>
      <p:sp>
        <p:nvSpPr>
          <p:cNvPr id="3" name="Subtitle 2"/>
          <p:cNvSpPr>
            <a:spLocks noGrp="1"/>
          </p:cNvSpPr>
          <p:nvPr>
            <p:ph type="subTitle" idx="1"/>
          </p:nvPr>
        </p:nvSpPr>
        <p:spPr/>
        <p:txBody>
          <a:bodyPr>
            <a:normAutofit/>
          </a:bodyPr>
          <a:lstStyle/>
          <a:p>
            <a:r>
              <a:rPr lang="en-US" sz="3200" b="1" dirty="0" smtClean="0"/>
              <a:t>Considerations for </a:t>
            </a:r>
            <a:r>
              <a:rPr lang="en-US" sz="3200" b="1" dirty="0" err="1" smtClean="0"/>
              <a:t>CSOTPs</a:t>
            </a:r>
            <a:r>
              <a:rPr lang="en-US" sz="3200" b="1" dirty="0" smtClean="0"/>
              <a:t> </a:t>
            </a:r>
            <a:endParaRPr lang="en-US" sz="3200" b="1" dirty="0" smtClean="0"/>
          </a:p>
          <a:p>
            <a:pPr marL="514350" indent="-514350"/>
            <a:endParaRPr lang="en-US" sz="3200" b="1" dirty="0" smtClean="0"/>
          </a:p>
          <a:p>
            <a:endParaRPr lang="en-US" dirty="0"/>
          </a:p>
        </p:txBody>
      </p:sp>
      <p:sp>
        <p:nvSpPr>
          <p:cNvPr id="4" name="TextBox 3"/>
          <p:cNvSpPr txBox="1"/>
          <p:nvPr/>
        </p:nvSpPr>
        <p:spPr>
          <a:xfrm>
            <a:off x="990600" y="5943600"/>
            <a:ext cx="5486400" cy="646331"/>
          </a:xfrm>
          <a:prstGeom prst="rect">
            <a:avLst/>
          </a:prstGeom>
          <a:noFill/>
        </p:spPr>
        <p:txBody>
          <a:bodyPr wrap="square" rtlCol="0">
            <a:spAutoFit/>
          </a:bodyPr>
          <a:lstStyle/>
          <a:p>
            <a:r>
              <a:rPr lang="en-US" dirty="0" smtClean="0"/>
              <a:t>*Many of the slides in this section were adapted from Covell &amp; Wheeler (2009)</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t>
            </a:r>
            <a:r>
              <a:rPr lang="en-US" u="sng" dirty="0" smtClean="0"/>
              <a:t>Dual relationship</a:t>
            </a:r>
            <a:r>
              <a:rPr lang="en-US" dirty="0" smtClean="0"/>
              <a:t>” has been defined as: </a:t>
            </a:r>
          </a:p>
          <a:p>
            <a:pPr lvl="1"/>
            <a:r>
              <a:rPr lang="en-US" dirty="0" smtClean="0"/>
              <a:t>When a practitioner has </a:t>
            </a:r>
            <a:r>
              <a:rPr lang="en-US" dirty="0" smtClean="0">
                <a:solidFill>
                  <a:srgbClr val="FF0000"/>
                </a:solidFill>
              </a:rPr>
              <a:t>two or more kinds of relationships concurrently </a:t>
            </a:r>
            <a:r>
              <a:rPr lang="en-US" dirty="0" smtClean="0"/>
              <a:t>with </a:t>
            </a:r>
            <a:r>
              <a:rPr lang="en-US" dirty="0" smtClean="0"/>
              <a:t>the same client </a:t>
            </a:r>
          </a:p>
          <a:p>
            <a:pPr lvl="1"/>
            <a:r>
              <a:rPr lang="en-US" dirty="0" smtClean="0"/>
              <a:t>When a therapist is </a:t>
            </a:r>
            <a:r>
              <a:rPr lang="en-US" dirty="0" smtClean="0"/>
              <a:t>acting </a:t>
            </a:r>
            <a:r>
              <a:rPr lang="en-US" dirty="0" smtClean="0"/>
              <a:t>in </a:t>
            </a:r>
            <a:r>
              <a:rPr lang="en-US" dirty="0" smtClean="0">
                <a:solidFill>
                  <a:srgbClr val="FF0000"/>
                </a:solidFill>
              </a:rPr>
              <a:t>at least one other role besides the professional one</a:t>
            </a:r>
          </a:p>
          <a:p>
            <a:pPr lvl="1"/>
            <a:r>
              <a:rPr lang="en-US" dirty="0" smtClean="0"/>
              <a:t>When the </a:t>
            </a:r>
            <a:r>
              <a:rPr lang="en-US" dirty="0" smtClean="0">
                <a:solidFill>
                  <a:srgbClr val="FF0000"/>
                </a:solidFill>
              </a:rPr>
              <a:t>therapist is in another, significantly different relationship, with one of his/her patients</a:t>
            </a:r>
          </a:p>
          <a:p>
            <a:pPr lvl="1"/>
            <a:r>
              <a:rPr lang="en-US" dirty="0" smtClean="0"/>
              <a:t>When a one-to-one contracted </a:t>
            </a:r>
            <a:r>
              <a:rPr lang="en-US" dirty="0" smtClean="0">
                <a:solidFill>
                  <a:srgbClr val="FF0000"/>
                </a:solidFill>
              </a:rPr>
              <a:t>therapy relationship overlaps into a non-therapy context</a:t>
            </a:r>
          </a:p>
          <a:p>
            <a:pPr lvl="8"/>
            <a:r>
              <a:rPr lang="en-US" dirty="0" smtClean="0"/>
              <a:t>*Adapted from Gabriel, L. (2005). </a:t>
            </a:r>
            <a:r>
              <a:rPr lang="en-US" i="1" dirty="0" smtClean="0"/>
              <a:t>Speaking the unspeakable: the ethics of dual relationships in counseling and psychotherapy</a:t>
            </a:r>
            <a:r>
              <a:rPr lang="en-US" dirty="0" smtClean="0"/>
              <a:t>.  New York: Routledge.  </a:t>
            </a:r>
          </a:p>
          <a:p>
            <a:pPr lvl="1"/>
            <a:endParaRPr lang="en-US" dirty="0" smtClean="0"/>
          </a:p>
          <a:p>
            <a:pPr lvl="1"/>
            <a:endParaRPr lang="en-US" dirty="0"/>
          </a:p>
        </p:txBody>
      </p:sp>
      <p:sp>
        <p:nvSpPr>
          <p:cNvPr id="2" name="Title 1"/>
          <p:cNvSpPr>
            <a:spLocks noGrp="1"/>
          </p:cNvSpPr>
          <p:nvPr>
            <p:ph type="title"/>
          </p:nvPr>
        </p:nvSpPr>
        <p:spPr/>
        <p:txBody>
          <a:bodyPr/>
          <a:lstStyle/>
          <a:p>
            <a:r>
              <a:rPr lang="en-US" dirty="0" smtClean="0"/>
              <a:t>Some definitions*</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solidFill>
                  <a:srgbClr val="FF0000"/>
                </a:solidFill>
              </a:rPr>
              <a:t>Sexual</a:t>
            </a:r>
            <a:r>
              <a:rPr lang="en-US" dirty="0" smtClean="0"/>
              <a:t> dual relationships</a:t>
            </a:r>
          </a:p>
          <a:p>
            <a:pPr lvl="1"/>
            <a:r>
              <a:rPr lang="en-US" dirty="0" smtClean="0"/>
              <a:t>Engaging in a sexual relationship with a client:</a:t>
            </a:r>
          </a:p>
          <a:p>
            <a:pPr lvl="3"/>
            <a:r>
              <a:rPr lang="en-US" dirty="0" smtClean="0"/>
              <a:t>Current client</a:t>
            </a:r>
          </a:p>
          <a:p>
            <a:pPr lvl="3"/>
            <a:r>
              <a:rPr lang="en-US" dirty="0" smtClean="0"/>
              <a:t>Former client</a:t>
            </a:r>
          </a:p>
          <a:p>
            <a:pPr lvl="1"/>
            <a:r>
              <a:rPr lang="en-US" dirty="0" smtClean="0"/>
              <a:t>Engaging in a therapy relationship with a sexual partner:</a:t>
            </a:r>
          </a:p>
          <a:p>
            <a:pPr lvl="3"/>
            <a:r>
              <a:rPr lang="en-US" dirty="0" smtClean="0"/>
              <a:t>Current sexual partner</a:t>
            </a:r>
          </a:p>
          <a:p>
            <a:pPr lvl="3"/>
            <a:r>
              <a:rPr lang="en-US" dirty="0" smtClean="0"/>
              <a:t>Past sexual partner</a:t>
            </a:r>
          </a:p>
        </p:txBody>
      </p:sp>
      <p:sp>
        <p:nvSpPr>
          <p:cNvPr id="2" name="Title 1"/>
          <p:cNvSpPr>
            <a:spLocks noGrp="1"/>
          </p:cNvSpPr>
          <p:nvPr>
            <p:ph type="title"/>
          </p:nvPr>
        </p:nvSpPr>
        <p:spPr/>
        <p:txBody>
          <a:bodyPr>
            <a:normAutofit fontScale="90000"/>
          </a:bodyPr>
          <a:lstStyle/>
          <a:p>
            <a:r>
              <a:rPr lang="en-US" dirty="0" smtClean="0"/>
              <a:t>Examples of dual roles &amp; relationships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371600"/>
            <a:ext cx="8763000" cy="5486400"/>
          </a:xfrm>
        </p:spPr>
        <p:txBody>
          <a:bodyPr>
            <a:noAutofit/>
          </a:bodyPr>
          <a:lstStyle/>
          <a:p>
            <a:r>
              <a:rPr lang="en-US" sz="2400" dirty="0" smtClean="0"/>
              <a:t>My background and training:</a:t>
            </a:r>
          </a:p>
          <a:p>
            <a:pPr lvl="1">
              <a:buFont typeface="Arial" pitchFamily="34" charset="0"/>
              <a:buChar char="•"/>
            </a:pPr>
            <a:r>
              <a:rPr lang="en-US" sz="2400" dirty="0" smtClean="0"/>
              <a:t>Clinical &amp; Forensic Psychology </a:t>
            </a:r>
          </a:p>
          <a:p>
            <a:pPr lvl="1">
              <a:buFont typeface="Arial" pitchFamily="34" charset="0"/>
              <a:buChar char="•"/>
            </a:pPr>
            <a:r>
              <a:rPr lang="en-US" sz="2400" dirty="0" smtClean="0"/>
              <a:t>Human Sexual Behavior &amp; Sexual Abuse </a:t>
            </a:r>
          </a:p>
          <a:p>
            <a:pPr lvl="1">
              <a:buFont typeface="Arial" pitchFamily="34" charset="0"/>
              <a:buChar char="•"/>
            </a:pPr>
            <a:r>
              <a:rPr lang="en-US" sz="2400" dirty="0" smtClean="0"/>
              <a:t>Criminal Forensic: Adult &amp; Juvenile (DOC/</a:t>
            </a:r>
            <a:r>
              <a:rPr lang="en-US" sz="2400" dirty="0" err="1" smtClean="0"/>
              <a:t>JRA</a:t>
            </a:r>
            <a:r>
              <a:rPr lang="en-US" sz="2400" dirty="0" smtClean="0"/>
              <a:t>; </a:t>
            </a:r>
            <a:r>
              <a:rPr lang="en-US" sz="2400" dirty="0" err="1" smtClean="0"/>
              <a:t>WSH</a:t>
            </a:r>
            <a:r>
              <a:rPr lang="en-US" sz="2400" dirty="0" smtClean="0"/>
              <a:t>/</a:t>
            </a:r>
            <a:r>
              <a:rPr lang="en-US" sz="2400" dirty="0" err="1" smtClean="0"/>
              <a:t>CSTC</a:t>
            </a:r>
            <a:r>
              <a:rPr lang="en-US" sz="2400" dirty="0" smtClean="0"/>
              <a:t>; </a:t>
            </a:r>
            <a:r>
              <a:rPr lang="en-US" sz="2400" dirty="0" err="1" smtClean="0"/>
              <a:t>SCC</a:t>
            </a:r>
            <a:r>
              <a:rPr lang="en-US" sz="2400" dirty="0" smtClean="0"/>
              <a:t>)</a:t>
            </a:r>
          </a:p>
          <a:p>
            <a:pPr lvl="1">
              <a:buFont typeface="Arial" pitchFamily="34" charset="0"/>
              <a:buChar char="•"/>
            </a:pPr>
            <a:r>
              <a:rPr lang="en-US" sz="2400" dirty="0" smtClean="0"/>
              <a:t>Civil Forensic: Parenting &amp; Personal Injury Evaluations </a:t>
            </a:r>
          </a:p>
          <a:p>
            <a:endParaRPr lang="en-US" sz="2400" dirty="0" smtClean="0"/>
          </a:p>
          <a:p>
            <a:r>
              <a:rPr lang="en-US" sz="2400" dirty="0" smtClean="0"/>
              <a:t>My </a:t>
            </a:r>
            <a:r>
              <a:rPr lang="en-US" sz="2400" dirty="0" smtClean="0"/>
              <a:t>current practice:</a:t>
            </a:r>
          </a:p>
          <a:p>
            <a:pPr lvl="1">
              <a:buFont typeface="Arial" pitchFamily="34" charset="0"/>
              <a:buChar char="•"/>
            </a:pPr>
            <a:r>
              <a:rPr lang="en-US" sz="2400" dirty="0" smtClean="0"/>
              <a:t>Clinical &amp; Forensic </a:t>
            </a:r>
          </a:p>
          <a:p>
            <a:pPr lvl="1">
              <a:buFont typeface="Arial" pitchFamily="34" charset="0"/>
              <a:buChar char="•"/>
            </a:pPr>
            <a:r>
              <a:rPr lang="en-US" sz="2400" dirty="0" smtClean="0"/>
              <a:t>Civil &amp; Criminal</a:t>
            </a:r>
          </a:p>
          <a:p>
            <a:pPr lvl="1">
              <a:buFont typeface="Arial" pitchFamily="34" charset="0"/>
              <a:buChar char="•"/>
            </a:pPr>
            <a:r>
              <a:rPr lang="en-US" sz="2400" dirty="0" smtClean="0"/>
              <a:t>Adult &amp; Juvenile</a:t>
            </a:r>
          </a:p>
          <a:p>
            <a:pPr lvl="1">
              <a:buFont typeface="Arial" pitchFamily="34" charset="0"/>
              <a:buChar char="•"/>
            </a:pPr>
            <a:r>
              <a:rPr lang="en-US" sz="2400" dirty="0" smtClean="0"/>
              <a:t>Individuals &amp; Couples </a:t>
            </a:r>
          </a:p>
        </p:txBody>
      </p:sp>
      <p:sp>
        <p:nvSpPr>
          <p:cNvPr id="2" name="Title 1"/>
          <p:cNvSpPr>
            <a:spLocks noGrp="1"/>
          </p:cNvSpPr>
          <p:nvPr>
            <p:ph type="title"/>
          </p:nvPr>
        </p:nvSpPr>
        <p:spPr/>
        <p:txBody>
          <a:bodyPr/>
          <a:lstStyle/>
          <a:p>
            <a:r>
              <a:rPr lang="en-US" dirty="0" smtClean="0"/>
              <a:t>Brief Introduction</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76400"/>
            <a:ext cx="8991600" cy="4953000"/>
          </a:xfrm>
        </p:spPr>
        <p:txBody>
          <a:bodyPr>
            <a:normAutofit/>
          </a:bodyPr>
          <a:lstStyle/>
          <a:p>
            <a:r>
              <a:rPr lang="en-US" dirty="0" smtClean="0">
                <a:solidFill>
                  <a:srgbClr val="FF0000"/>
                </a:solidFill>
              </a:rPr>
              <a:t>Non-sexual </a:t>
            </a:r>
            <a:r>
              <a:rPr lang="en-US" dirty="0" smtClean="0"/>
              <a:t>dual relationships</a:t>
            </a:r>
          </a:p>
          <a:p>
            <a:pPr lvl="1"/>
            <a:r>
              <a:rPr lang="en-US" u="sng" dirty="0" smtClean="0"/>
              <a:t>Friendship/other social relationship</a:t>
            </a:r>
            <a:r>
              <a:rPr lang="en-US" dirty="0" smtClean="0"/>
              <a:t>:</a:t>
            </a:r>
          </a:p>
          <a:p>
            <a:pPr lvl="2"/>
            <a:r>
              <a:rPr lang="en-US" dirty="0" smtClean="0"/>
              <a:t>Friendship/social relationship with a past or current therapy client</a:t>
            </a:r>
          </a:p>
          <a:p>
            <a:pPr lvl="2"/>
            <a:r>
              <a:rPr lang="en-US" dirty="0" smtClean="0"/>
              <a:t>Therapy relationship with a past or current friend, family member, other social contact</a:t>
            </a:r>
          </a:p>
          <a:p>
            <a:pPr lvl="1"/>
            <a:r>
              <a:rPr lang="en-US" u="sng" dirty="0" smtClean="0"/>
              <a:t>Collegial relationship</a:t>
            </a:r>
            <a:r>
              <a:rPr lang="en-US" dirty="0" smtClean="0"/>
              <a:t>:</a:t>
            </a:r>
          </a:p>
          <a:p>
            <a:pPr lvl="2"/>
            <a:r>
              <a:rPr lang="en-US" dirty="0" smtClean="0"/>
              <a:t>Therapy with a colleague/supervisee</a:t>
            </a:r>
          </a:p>
          <a:p>
            <a:pPr lvl="2"/>
            <a:r>
              <a:rPr lang="en-US" dirty="0" smtClean="0"/>
              <a:t>Collegial /supervisory relationship with a therapy client</a:t>
            </a:r>
          </a:p>
        </p:txBody>
      </p:sp>
      <p:sp>
        <p:nvSpPr>
          <p:cNvPr id="2" name="Title 1"/>
          <p:cNvSpPr>
            <a:spLocks noGrp="1"/>
          </p:cNvSpPr>
          <p:nvPr>
            <p:ph type="title"/>
          </p:nvPr>
        </p:nvSpPr>
        <p:spPr/>
        <p:txBody>
          <a:bodyPr>
            <a:normAutofit fontScale="90000"/>
          </a:bodyPr>
          <a:lstStyle/>
          <a:p>
            <a:r>
              <a:rPr lang="en-US" dirty="0" smtClean="0"/>
              <a:t>Examples of dual roles &amp; relationships</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76400"/>
            <a:ext cx="8991600" cy="4953000"/>
          </a:xfrm>
        </p:spPr>
        <p:txBody>
          <a:bodyPr>
            <a:normAutofit/>
          </a:bodyPr>
          <a:lstStyle/>
          <a:p>
            <a:r>
              <a:rPr lang="en-US" dirty="0" smtClean="0">
                <a:solidFill>
                  <a:srgbClr val="FF0000"/>
                </a:solidFill>
              </a:rPr>
              <a:t>Non-sexual</a:t>
            </a:r>
            <a:r>
              <a:rPr lang="en-US" dirty="0" smtClean="0"/>
              <a:t> dual relationships</a:t>
            </a:r>
          </a:p>
          <a:p>
            <a:pPr lvl="1"/>
            <a:r>
              <a:rPr lang="en-US" u="sng" dirty="0" smtClean="0"/>
              <a:t>Financial/business relationship: </a:t>
            </a:r>
          </a:p>
          <a:p>
            <a:pPr lvl="2"/>
            <a:r>
              <a:rPr lang="en-US" dirty="0" smtClean="0"/>
              <a:t>Employ/employed by/contract with a past or current therapy client</a:t>
            </a:r>
          </a:p>
          <a:p>
            <a:pPr lvl="2"/>
            <a:r>
              <a:rPr lang="en-US" dirty="0" smtClean="0"/>
              <a:t>Therapy with an employer/employee/contractor/contractee</a:t>
            </a:r>
          </a:p>
          <a:p>
            <a:pPr lvl="1"/>
            <a:r>
              <a:rPr lang="en-US" u="sng" dirty="0" smtClean="0"/>
              <a:t>Multiple roles as a psychologist</a:t>
            </a:r>
          </a:p>
          <a:p>
            <a:pPr lvl="2"/>
            <a:r>
              <a:rPr lang="en-US" dirty="0" smtClean="0"/>
              <a:t>Forensic evaluation of a therapy client</a:t>
            </a:r>
          </a:p>
          <a:p>
            <a:pPr lvl="2"/>
            <a:r>
              <a:rPr lang="en-US" dirty="0" smtClean="0"/>
              <a:t>Therapy with a party you will/have evaluated in a forensic context</a:t>
            </a:r>
          </a:p>
        </p:txBody>
      </p:sp>
      <p:sp>
        <p:nvSpPr>
          <p:cNvPr id="2" name="Title 1"/>
          <p:cNvSpPr>
            <a:spLocks noGrp="1"/>
          </p:cNvSpPr>
          <p:nvPr>
            <p:ph type="title"/>
          </p:nvPr>
        </p:nvSpPr>
        <p:spPr/>
        <p:txBody>
          <a:bodyPr>
            <a:normAutofit fontScale="90000"/>
          </a:bodyPr>
          <a:lstStyle/>
          <a:p>
            <a:r>
              <a:rPr lang="en-US" dirty="0" smtClean="0"/>
              <a:t>Examples of dual roles &amp; relationships</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448056" lvl="8" indent="-384048">
              <a:buClr>
                <a:schemeClr val="accent1"/>
              </a:buClr>
              <a:buSzPct val="80000"/>
              <a:buFont typeface="Wingdings 2"/>
              <a:buChar char=""/>
            </a:pPr>
            <a:r>
              <a:rPr lang="en-US" sz="2800" smtClean="0">
                <a:solidFill>
                  <a:schemeClr val="accent2"/>
                </a:solidFill>
              </a:rPr>
              <a:t>Shifts </a:t>
            </a:r>
            <a:r>
              <a:rPr lang="en-US" sz="2800" dirty="0" smtClean="0">
                <a:solidFill>
                  <a:schemeClr val="accent2"/>
                </a:solidFill>
              </a:rPr>
              <a:t>in professional roles </a:t>
            </a:r>
            <a:r>
              <a:rPr lang="en-US" sz="2600" dirty="0" smtClean="0"/>
              <a:t>(e.g. a subordinate is promoted to a position over his former supervisor) </a:t>
            </a:r>
          </a:p>
          <a:p>
            <a:pPr marL="448056" lvl="8" indent="-384048">
              <a:buClr>
                <a:schemeClr val="accent1"/>
              </a:buClr>
              <a:buSzPct val="80000"/>
              <a:buFont typeface="Wingdings 2"/>
              <a:buChar char=""/>
            </a:pPr>
            <a:r>
              <a:rPr lang="en-US" sz="2800" dirty="0" smtClean="0">
                <a:solidFill>
                  <a:schemeClr val="accent2"/>
                </a:solidFill>
              </a:rPr>
              <a:t>Personal and professional role conflicts </a:t>
            </a:r>
            <a:r>
              <a:rPr lang="en-US" sz="2600" dirty="0" smtClean="0"/>
              <a:t>(e.g. a pre-existing professional relationship is followed by a personal relationship, or vice versa)</a:t>
            </a:r>
          </a:p>
          <a:p>
            <a:pPr marL="448056" lvl="8" indent="-384048">
              <a:buClr>
                <a:schemeClr val="accent1"/>
              </a:buClr>
              <a:buSzPct val="80000"/>
              <a:buFont typeface="Wingdings 2"/>
              <a:buChar char=""/>
            </a:pPr>
            <a:r>
              <a:rPr lang="en-US" sz="2800" dirty="0" smtClean="0">
                <a:solidFill>
                  <a:schemeClr val="accent2"/>
                </a:solidFill>
              </a:rPr>
              <a:t>“Predatory professional” </a:t>
            </a:r>
            <a:r>
              <a:rPr lang="en-US" sz="2800" dirty="0" smtClean="0"/>
              <a:t>(professional who deliberately seduces, abuses, or exploits clients and/or employees)</a:t>
            </a:r>
          </a:p>
          <a:p>
            <a:pPr marL="448056" lvl="8" indent="-384048">
              <a:buClr>
                <a:schemeClr val="accent1"/>
              </a:buClr>
              <a:buSzPct val="80000"/>
              <a:buFont typeface="Wingdings 2"/>
              <a:buChar char=""/>
            </a:pPr>
            <a:r>
              <a:rPr lang="en-US" dirty="0" smtClean="0"/>
              <a:t>*Adapted from Gabriel, L. (2005). </a:t>
            </a:r>
            <a:r>
              <a:rPr lang="en-US" i="1" dirty="0" smtClean="0"/>
              <a:t>Speaking the unspeakable: the ethics of dual relationships in counseling and psychotherapy</a:t>
            </a:r>
            <a:r>
              <a:rPr lang="en-US" dirty="0" smtClean="0"/>
              <a:t>.  New York: Routledge.  </a:t>
            </a:r>
            <a:endParaRPr lang="en-US" sz="2800" dirty="0" smtClean="0"/>
          </a:p>
          <a:p>
            <a:endParaRPr lang="en-US" dirty="0"/>
          </a:p>
        </p:txBody>
      </p:sp>
      <p:sp>
        <p:nvSpPr>
          <p:cNvPr id="2" name="Title 1"/>
          <p:cNvSpPr>
            <a:spLocks noGrp="1"/>
          </p:cNvSpPr>
          <p:nvPr>
            <p:ph type="title"/>
          </p:nvPr>
        </p:nvSpPr>
        <p:spPr/>
        <p:txBody>
          <a:bodyPr>
            <a:normAutofit fontScale="90000"/>
          </a:bodyPr>
          <a:lstStyle/>
          <a:p>
            <a:r>
              <a:rPr lang="en-US" dirty="0" smtClean="0"/>
              <a:t>Circumstances in which dual relationships arise </a:t>
            </a:r>
            <a:r>
              <a:rPr lang="en-US" sz="2200" dirty="0" smtClean="0"/>
              <a:t>(continued….)</a:t>
            </a:r>
            <a:endParaRPr lang="en-US" sz="22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Selective inattention</a:t>
            </a:r>
          </a:p>
          <a:p>
            <a:pPr lvl="2"/>
            <a:r>
              <a:rPr lang="en-US" dirty="0" smtClean="0"/>
              <a:t>Therapist does not acknowledge dual relationship or its implications for therapy</a:t>
            </a:r>
          </a:p>
          <a:p>
            <a:r>
              <a:rPr lang="en-US" dirty="0" smtClean="0"/>
              <a:t>Benefits</a:t>
            </a:r>
          </a:p>
          <a:p>
            <a:pPr lvl="2"/>
            <a:r>
              <a:rPr lang="en-US" dirty="0" smtClean="0"/>
              <a:t>Therapist claims dual relationship is good for the client, may produce therapeutic change</a:t>
            </a:r>
          </a:p>
          <a:p>
            <a:r>
              <a:rPr lang="en-US" dirty="0" smtClean="0"/>
              <a:t>Prevalence</a:t>
            </a:r>
          </a:p>
          <a:p>
            <a:pPr lvl="2"/>
            <a:r>
              <a:rPr lang="en-US" dirty="0" smtClean="0"/>
              <a:t>“Other people do it”</a:t>
            </a:r>
          </a:p>
          <a:p>
            <a:pPr marL="448056" lvl="8" indent="-384048">
              <a:buClr>
                <a:schemeClr val="accent1"/>
              </a:buClr>
              <a:buSzPct val="80000"/>
              <a:buFont typeface="Wingdings 2"/>
              <a:buChar char=""/>
            </a:pPr>
            <a:endParaRPr lang="en-US" dirty="0" smtClean="0"/>
          </a:p>
          <a:p>
            <a:pPr marL="448056" lvl="8" indent="-384048">
              <a:buClr>
                <a:schemeClr val="accent1"/>
              </a:buClr>
              <a:buSzPct val="80000"/>
              <a:buFont typeface="Wingdings 2"/>
              <a:buChar char=""/>
            </a:pPr>
            <a:r>
              <a:rPr lang="en-US" dirty="0" smtClean="0"/>
              <a:t>*Adapted from Gabriel, L. (2005). </a:t>
            </a:r>
            <a:r>
              <a:rPr lang="en-US" i="1" dirty="0" smtClean="0"/>
              <a:t>Speaking the unspeakable: the ethics of dual relationships in counseling and psychotherapy</a:t>
            </a:r>
            <a:r>
              <a:rPr lang="en-US" dirty="0" smtClean="0"/>
              <a:t>.  New York: Routledge.  </a:t>
            </a:r>
            <a:endParaRPr lang="en-US" sz="2800" dirty="0" smtClean="0"/>
          </a:p>
          <a:p>
            <a:endParaRPr lang="en-US" dirty="0"/>
          </a:p>
        </p:txBody>
      </p:sp>
      <p:sp>
        <p:nvSpPr>
          <p:cNvPr id="2" name="Title 1"/>
          <p:cNvSpPr>
            <a:spLocks noGrp="1"/>
          </p:cNvSpPr>
          <p:nvPr>
            <p:ph type="title"/>
          </p:nvPr>
        </p:nvSpPr>
        <p:spPr/>
        <p:txBody>
          <a:bodyPr>
            <a:normAutofit fontScale="90000"/>
          </a:bodyPr>
          <a:lstStyle/>
          <a:p>
            <a:r>
              <a:rPr lang="en-US" dirty="0" smtClean="0"/>
              <a:t>Justifications for non-sexual dual relationships</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Tradition</a:t>
            </a:r>
          </a:p>
          <a:p>
            <a:pPr lvl="2"/>
            <a:r>
              <a:rPr lang="en-US" dirty="0" smtClean="0"/>
              <a:t>“Bartering of services is traditional”</a:t>
            </a:r>
          </a:p>
          <a:p>
            <a:r>
              <a:rPr lang="en-US" dirty="0" smtClean="0"/>
              <a:t>Client autonomy</a:t>
            </a:r>
          </a:p>
          <a:p>
            <a:pPr lvl="2"/>
            <a:r>
              <a:rPr lang="en-US" dirty="0" smtClean="0"/>
              <a:t>Therapist believes the client wanted/chose the relationship</a:t>
            </a:r>
          </a:p>
          <a:p>
            <a:r>
              <a:rPr lang="en-US" dirty="0" smtClean="0"/>
              <a:t>Necessity</a:t>
            </a:r>
          </a:p>
          <a:p>
            <a:pPr lvl="2"/>
            <a:r>
              <a:rPr lang="en-US" dirty="0" smtClean="0"/>
              <a:t>Therapist claims the relationship was unavoidable</a:t>
            </a:r>
          </a:p>
          <a:p>
            <a:pPr marL="448056" lvl="8" indent="-384048">
              <a:buClr>
                <a:schemeClr val="accent1"/>
              </a:buClr>
              <a:buSzPct val="80000"/>
              <a:buFont typeface="Wingdings 2"/>
              <a:buChar char=""/>
            </a:pPr>
            <a:endParaRPr lang="en-US" dirty="0" smtClean="0"/>
          </a:p>
          <a:p>
            <a:pPr marL="448056" lvl="8" indent="-384048">
              <a:buClr>
                <a:schemeClr val="accent1"/>
              </a:buClr>
              <a:buSzPct val="80000"/>
              <a:buFont typeface="Wingdings 2"/>
              <a:buChar char=""/>
            </a:pPr>
            <a:r>
              <a:rPr lang="en-US" dirty="0" smtClean="0"/>
              <a:t>*Adapted from Gabriel, L. (2005). </a:t>
            </a:r>
            <a:r>
              <a:rPr lang="en-US" i="1" dirty="0" smtClean="0"/>
              <a:t>Speaking the unspeakable: the ethics of dual relationships in counseling and psychotherapy</a:t>
            </a:r>
            <a:r>
              <a:rPr lang="en-US" dirty="0" smtClean="0"/>
              <a:t>.  New York: Routledge.  </a:t>
            </a:r>
            <a:endParaRPr lang="en-US" sz="2800" dirty="0" smtClean="0"/>
          </a:p>
          <a:p>
            <a:endParaRPr lang="en-US" dirty="0"/>
          </a:p>
        </p:txBody>
      </p:sp>
      <p:sp>
        <p:nvSpPr>
          <p:cNvPr id="2" name="Title 1"/>
          <p:cNvSpPr>
            <a:spLocks noGrp="1"/>
          </p:cNvSpPr>
          <p:nvPr>
            <p:ph type="title"/>
          </p:nvPr>
        </p:nvSpPr>
        <p:spPr/>
        <p:txBody>
          <a:bodyPr>
            <a:normAutofit fontScale="90000"/>
          </a:bodyPr>
          <a:lstStyle/>
          <a:p>
            <a:r>
              <a:rPr lang="en-US" dirty="0" smtClean="0"/>
              <a:t>Justifications for non-sexual dual relationships </a:t>
            </a:r>
            <a:r>
              <a:rPr lang="en-US" sz="2200" dirty="0" smtClean="0"/>
              <a:t>(continued…)</a:t>
            </a:r>
            <a:endParaRPr lang="en-US" sz="22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Non-maleficence</a:t>
            </a:r>
          </a:p>
          <a:p>
            <a:pPr lvl="1"/>
            <a:r>
              <a:rPr lang="en-US" dirty="0" smtClean="0">
                <a:solidFill>
                  <a:srgbClr val="FF0000"/>
                </a:solidFill>
              </a:rPr>
              <a:t>How might the client be harmed </a:t>
            </a:r>
            <a:r>
              <a:rPr lang="en-US" dirty="0" smtClean="0"/>
              <a:t>from having more than one relationship with the practitioner?</a:t>
            </a:r>
          </a:p>
          <a:p>
            <a:pPr lvl="1"/>
            <a:r>
              <a:rPr lang="en-US" dirty="0" smtClean="0"/>
              <a:t>How might the practitioner be harmed from having more than one relationship with the client?</a:t>
            </a:r>
          </a:p>
          <a:p>
            <a:pPr lvl="3"/>
            <a:r>
              <a:rPr lang="en-US" dirty="0" smtClean="0"/>
              <a:t>Who is at greater risk of harm? </a:t>
            </a:r>
          </a:p>
          <a:p>
            <a:pPr lvl="3"/>
            <a:r>
              <a:rPr lang="en-US" dirty="0" smtClean="0"/>
              <a:t>Is there an alternative that would eliminate (or at least reduce) the risk(s) of harm to the client?</a:t>
            </a:r>
          </a:p>
          <a:p>
            <a:pPr lvl="3"/>
            <a:endParaRPr lang="en-US" i="1" dirty="0" smtClean="0"/>
          </a:p>
          <a:p>
            <a:pPr lvl="1"/>
            <a:endParaRPr lang="en-US" i="1" dirty="0" smtClean="0"/>
          </a:p>
          <a:p>
            <a:pPr lvl="3"/>
            <a:endParaRPr lang="en-US" i="1" dirty="0" smtClean="0"/>
          </a:p>
        </p:txBody>
      </p:sp>
      <p:sp>
        <p:nvSpPr>
          <p:cNvPr id="2" name="Title 1"/>
          <p:cNvSpPr>
            <a:spLocks noGrp="1"/>
          </p:cNvSpPr>
          <p:nvPr>
            <p:ph type="title"/>
          </p:nvPr>
        </p:nvSpPr>
        <p:spPr/>
        <p:txBody>
          <a:bodyPr>
            <a:normAutofit fontScale="90000"/>
          </a:bodyPr>
          <a:lstStyle/>
          <a:p>
            <a:r>
              <a:rPr lang="en-US" dirty="0" smtClean="0"/>
              <a:t>What makes a dual relationship problematic?</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Fidelity: </a:t>
            </a:r>
          </a:p>
          <a:p>
            <a:pPr lvl="1"/>
            <a:r>
              <a:rPr lang="en-US" dirty="0" smtClean="0">
                <a:solidFill>
                  <a:srgbClr val="FF0000"/>
                </a:solidFill>
              </a:rPr>
              <a:t>How might the client’s trust in the therapist be compromised </a:t>
            </a:r>
            <a:r>
              <a:rPr lang="en-US" dirty="0" smtClean="0"/>
              <a:t>by</a:t>
            </a:r>
            <a:r>
              <a:rPr lang="en-US" dirty="0" smtClean="0">
                <a:solidFill>
                  <a:srgbClr val="FFC000"/>
                </a:solidFill>
              </a:rPr>
              <a:t> </a:t>
            </a:r>
            <a:r>
              <a:rPr lang="en-US" dirty="0" smtClean="0"/>
              <a:t>having more than one relationship with the practitioner?</a:t>
            </a:r>
          </a:p>
          <a:p>
            <a:pPr lvl="1"/>
            <a:r>
              <a:rPr lang="en-US" dirty="0" smtClean="0">
                <a:solidFill>
                  <a:srgbClr val="FF0000"/>
                </a:solidFill>
              </a:rPr>
              <a:t>How might the practitioner’s ability to provide ethical and caring service be compromised </a:t>
            </a:r>
            <a:r>
              <a:rPr lang="en-US" dirty="0" smtClean="0"/>
              <a:t>by</a:t>
            </a:r>
            <a:r>
              <a:rPr lang="en-US" dirty="0" smtClean="0">
                <a:solidFill>
                  <a:srgbClr val="FFC000"/>
                </a:solidFill>
              </a:rPr>
              <a:t> </a:t>
            </a:r>
            <a:r>
              <a:rPr lang="en-US" dirty="0" smtClean="0"/>
              <a:t>having more than one relationship with the client?</a:t>
            </a:r>
          </a:p>
          <a:p>
            <a:pPr lvl="3"/>
            <a:r>
              <a:rPr lang="en-US" dirty="0" smtClean="0"/>
              <a:t>Is there an alternative that would eliminate (or at least reduce) the risk(s) of harm to the client’s trust in the practitioner?</a:t>
            </a:r>
          </a:p>
          <a:p>
            <a:pPr lvl="3"/>
            <a:endParaRPr lang="en-US" i="1" dirty="0" smtClean="0"/>
          </a:p>
          <a:p>
            <a:pPr lvl="1"/>
            <a:endParaRPr lang="en-US" i="1" dirty="0" smtClean="0"/>
          </a:p>
          <a:p>
            <a:pPr lvl="3"/>
            <a:endParaRPr lang="en-US" i="1" dirty="0" smtClean="0"/>
          </a:p>
        </p:txBody>
      </p:sp>
      <p:sp>
        <p:nvSpPr>
          <p:cNvPr id="2" name="Title 1"/>
          <p:cNvSpPr>
            <a:spLocks noGrp="1"/>
          </p:cNvSpPr>
          <p:nvPr>
            <p:ph type="title"/>
          </p:nvPr>
        </p:nvSpPr>
        <p:spPr/>
        <p:txBody>
          <a:bodyPr>
            <a:normAutofit fontScale="90000"/>
          </a:bodyPr>
          <a:lstStyle/>
          <a:p>
            <a:r>
              <a:rPr lang="en-US" dirty="0" smtClean="0"/>
              <a:t>What makes a dual relationship problematic?</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457200" y="152400"/>
            <a:ext cx="8229600" cy="1143000"/>
          </a:xfrm>
        </p:spPr>
        <p:txBody>
          <a:bodyPr/>
          <a:lstStyle/>
          <a:p>
            <a:pPr eaLnBrk="1" hangingPunct="1"/>
            <a:r>
              <a:rPr lang="en-US" sz="3200" dirty="0">
                <a:effectLst/>
              </a:rPr>
              <a:t>Therapeutic versus forensic roles </a:t>
            </a:r>
            <a:br>
              <a:rPr lang="en-US" sz="3200" dirty="0">
                <a:effectLst/>
              </a:rPr>
            </a:br>
            <a:r>
              <a:rPr lang="en-US" sz="3200" dirty="0">
                <a:effectLst/>
              </a:rPr>
              <a:t>for Sex Offense Specialists</a:t>
            </a:r>
            <a:endParaRPr lang="en-US" sz="3200" u="sng" dirty="0">
              <a:effectLst/>
            </a:endParaRPr>
          </a:p>
        </p:txBody>
      </p:sp>
      <p:sp>
        <p:nvSpPr>
          <p:cNvPr id="51203" name="Rectangle 3"/>
          <p:cNvSpPr>
            <a:spLocks noGrp="1" noChangeArrowheads="1"/>
          </p:cNvSpPr>
          <p:nvPr>
            <p:ph type="body" idx="4294967295"/>
          </p:nvPr>
        </p:nvSpPr>
        <p:spPr>
          <a:xfrm>
            <a:off x="228600" y="1219200"/>
            <a:ext cx="8915400" cy="5410200"/>
          </a:xfrm>
        </p:spPr>
        <p:txBody>
          <a:bodyPr/>
          <a:lstStyle/>
          <a:p>
            <a:pPr eaLnBrk="1" hangingPunct="1">
              <a:lnSpc>
                <a:spcPct val="90000"/>
              </a:lnSpc>
              <a:buFont typeface="Wingdings" pitchFamily="2" charset="2"/>
              <a:buNone/>
            </a:pPr>
            <a:endParaRPr lang="en-US" sz="2000" dirty="0"/>
          </a:p>
          <a:p>
            <a:pPr eaLnBrk="1" hangingPunct="1">
              <a:lnSpc>
                <a:spcPct val="90000"/>
              </a:lnSpc>
            </a:pPr>
            <a:r>
              <a:rPr lang="en-US" dirty="0"/>
              <a:t>Role conflicts are noted in the professional standards for sex offense specialists</a:t>
            </a:r>
          </a:p>
          <a:p>
            <a:pPr lvl="2" eaLnBrk="1" hangingPunct="1">
              <a:lnSpc>
                <a:spcPct val="90000"/>
              </a:lnSpc>
              <a:spcAft>
                <a:spcPct val="50000"/>
              </a:spcAft>
            </a:pPr>
            <a:r>
              <a:rPr lang="en-US" sz="2000" dirty="0"/>
              <a:t>Association for the Treatment of Sexual Abusers, </a:t>
            </a:r>
            <a:r>
              <a:rPr lang="en-US" sz="2000" dirty="0" err="1" smtClean="0"/>
              <a:t>Professinal</a:t>
            </a:r>
            <a:r>
              <a:rPr lang="en-US" sz="2000" dirty="0" smtClean="0"/>
              <a:t> Code of Conduct</a:t>
            </a:r>
            <a:endParaRPr lang="en-US" dirty="0"/>
          </a:p>
          <a:p>
            <a:pPr eaLnBrk="1" hangingPunct="1">
              <a:lnSpc>
                <a:spcPct val="90000"/>
              </a:lnSpc>
            </a:pPr>
            <a:endParaRPr lang="en-US" dirty="0" smtClean="0"/>
          </a:p>
          <a:p>
            <a:pPr eaLnBrk="1" hangingPunct="1">
              <a:lnSpc>
                <a:spcPct val="90000"/>
              </a:lnSpc>
            </a:pPr>
            <a:r>
              <a:rPr lang="en-US" dirty="0" smtClean="0"/>
              <a:t>Principle </a:t>
            </a:r>
            <a:r>
              <a:rPr lang="en-US" dirty="0"/>
              <a:t>of avoiding dual roles has been addressed for </a:t>
            </a:r>
            <a:r>
              <a:rPr lang="en-US" u="sng" dirty="0"/>
              <a:t>sex offense evaluations</a:t>
            </a:r>
            <a:r>
              <a:rPr lang="en-US" dirty="0"/>
              <a:t>: </a:t>
            </a:r>
          </a:p>
          <a:p>
            <a:pPr lvl="2" eaLnBrk="1" hangingPunct="1">
              <a:lnSpc>
                <a:spcPct val="90000"/>
              </a:lnSpc>
              <a:spcAft>
                <a:spcPct val="50000"/>
              </a:spcAft>
            </a:pPr>
            <a:r>
              <a:rPr lang="en-US" sz="2000" dirty="0"/>
              <a:t>See </a:t>
            </a:r>
            <a:r>
              <a:rPr lang="en-US" sz="2000" dirty="0" err="1"/>
              <a:t>Heilbrun</a:t>
            </a:r>
            <a:r>
              <a:rPr lang="en-US" sz="2000" dirty="0"/>
              <a:t>, 2003; </a:t>
            </a:r>
            <a:r>
              <a:rPr lang="en-US" sz="2000" dirty="0" err="1"/>
              <a:t>Hoberman</a:t>
            </a:r>
            <a:r>
              <a:rPr lang="en-US" sz="2000" dirty="0"/>
              <a:t>, </a:t>
            </a:r>
            <a:r>
              <a:rPr lang="en-US" sz="2000" dirty="0" smtClean="0"/>
              <a:t>1999</a:t>
            </a:r>
            <a:endParaRPr lang="en-US" sz="20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idx="4294967295"/>
          </p:nvPr>
        </p:nvSpPr>
        <p:spPr/>
        <p:txBody>
          <a:bodyPr/>
          <a:lstStyle/>
          <a:p>
            <a:pPr eaLnBrk="1" hangingPunct="1">
              <a:defRPr/>
            </a:pPr>
            <a:r>
              <a:rPr lang="en-US" dirty="0">
                <a:effectLst/>
                <a:latin typeface="+mj-lt"/>
                <a:ea typeface="+mj-ea"/>
                <a:cs typeface="+mj-cs"/>
              </a:rPr>
              <a:t>Impact of SOS role violations</a:t>
            </a:r>
          </a:p>
        </p:txBody>
      </p:sp>
      <p:sp>
        <p:nvSpPr>
          <p:cNvPr id="119811" name="Rectangle 3"/>
          <p:cNvSpPr>
            <a:spLocks noGrp="1" noChangeArrowheads="1"/>
          </p:cNvSpPr>
          <p:nvPr>
            <p:ph type="body" idx="4294967295"/>
          </p:nvPr>
        </p:nvSpPr>
        <p:spPr/>
        <p:txBody>
          <a:bodyPr/>
          <a:lstStyle/>
          <a:p>
            <a:pPr eaLnBrk="1" hangingPunct="1">
              <a:lnSpc>
                <a:spcPct val="90000"/>
              </a:lnSpc>
              <a:defRPr/>
            </a:pPr>
            <a:r>
              <a:rPr lang="en-US" sz="2400" dirty="0">
                <a:effectLst>
                  <a:outerShdw blurRad="38100" dist="38100" dir="2700000" algn="tl">
                    <a:srgbClr val="000000"/>
                  </a:outerShdw>
                </a:effectLst>
                <a:latin typeface="+mn-lt"/>
                <a:ea typeface="+mn-ea"/>
                <a:cs typeface="+mn-cs"/>
              </a:rPr>
              <a:t> </a:t>
            </a:r>
            <a:r>
              <a:rPr lang="en-US" sz="2400" dirty="0">
                <a:latin typeface="+mn-lt"/>
                <a:ea typeface="+mn-ea"/>
                <a:cs typeface="+mn-cs"/>
              </a:rPr>
              <a:t>Violation of treatment principles</a:t>
            </a:r>
          </a:p>
          <a:p>
            <a:pPr lvl="1" eaLnBrk="1" hangingPunct="1">
              <a:lnSpc>
                <a:spcPct val="90000"/>
              </a:lnSpc>
              <a:defRPr/>
            </a:pPr>
            <a:r>
              <a:rPr lang="en-US" sz="2000" dirty="0">
                <a:latin typeface="+mn-lt"/>
              </a:rPr>
              <a:t>Damage to therapeutic relationship</a:t>
            </a:r>
          </a:p>
          <a:p>
            <a:pPr lvl="1" eaLnBrk="1" hangingPunct="1">
              <a:lnSpc>
                <a:spcPct val="90000"/>
              </a:lnSpc>
              <a:defRPr/>
            </a:pPr>
            <a:r>
              <a:rPr lang="en-US" sz="2000" dirty="0">
                <a:latin typeface="+mn-lt"/>
              </a:rPr>
              <a:t>Poor treatment outcomes</a:t>
            </a:r>
          </a:p>
          <a:p>
            <a:pPr lvl="1" eaLnBrk="1" hangingPunct="1">
              <a:lnSpc>
                <a:spcPct val="90000"/>
              </a:lnSpc>
              <a:defRPr/>
            </a:pPr>
            <a:r>
              <a:rPr lang="en-US" sz="2000" dirty="0">
                <a:latin typeface="+mn-lt"/>
              </a:rPr>
              <a:t>Harm to long-term treatment goals</a:t>
            </a:r>
          </a:p>
          <a:p>
            <a:pPr eaLnBrk="1" hangingPunct="1">
              <a:lnSpc>
                <a:spcPct val="90000"/>
              </a:lnSpc>
              <a:defRPr/>
            </a:pPr>
            <a:r>
              <a:rPr lang="en-US" sz="2400" dirty="0">
                <a:latin typeface="+mn-lt"/>
                <a:ea typeface="+mn-ea"/>
                <a:cs typeface="+mn-cs"/>
              </a:rPr>
              <a:t>Undermining of legal process</a:t>
            </a:r>
          </a:p>
          <a:p>
            <a:pPr lvl="1" eaLnBrk="1" hangingPunct="1">
              <a:lnSpc>
                <a:spcPct val="90000"/>
              </a:lnSpc>
              <a:defRPr/>
            </a:pPr>
            <a:r>
              <a:rPr lang="en-US" sz="2000" dirty="0">
                <a:latin typeface="+mn-lt"/>
              </a:rPr>
              <a:t>Lack of accuracy</a:t>
            </a:r>
          </a:p>
          <a:p>
            <a:pPr lvl="1" eaLnBrk="1" hangingPunct="1">
              <a:lnSpc>
                <a:spcPct val="90000"/>
              </a:lnSpc>
              <a:defRPr/>
            </a:pPr>
            <a:r>
              <a:rPr lang="en-US" sz="2000" dirty="0">
                <a:latin typeface="+mn-lt"/>
              </a:rPr>
              <a:t>Poor foundations for judicial decisions</a:t>
            </a:r>
          </a:p>
          <a:p>
            <a:pPr lvl="1" eaLnBrk="1" hangingPunct="1">
              <a:lnSpc>
                <a:spcPct val="90000"/>
              </a:lnSpc>
              <a:defRPr/>
            </a:pPr>
            <a:r>
              <a:rPr lang="en-US" sz="2000" dirty="0">
                <a:latin typeface="+mn-lt"/>
              </a:rPr>
              <a:t>Ultimate detriment to society</a:t>
            </a:r>
          </a:p>
          <a:p>
            <a:pPr eaLnBrk="1" hangingPunct="1">
              <a:lnSpc>
                <a:spcPct val="90000"/>
              </a:lnSpc>
              <a:defRPr/>
            </a:pPr>
            <a:r>
              <a:rPr lang="en-US" sz="2400" dirty="0">
                <a:latin typeface="+mn-lt"/>
                <a:ea typeface="+mn-ea"/>
                <a:cs typeface="+mn-cs"/>
              </a:rPr>
              <a:t>Loss of professional credibility</a:t>
            </a:r>
          </a:p>
          <a:p>
            <a:pPr eaLnBrk="1" hangingPunct="1">
              <a:lnSpc>
                <a:spcPct val="90000"/>
              </a:lnSpc>
              <a:defRPr/>
            </a:pPr>
            <a:r>
              <a:rPr lang="en-US" sz="2400" dirty="0">
                <a:latin typeface="+mn-lt"/>
                <a:ea typeface="+mn-ea"/>
                <a:cs typeface="+mn-cs"/>
              </a:rPr>
              <a:t>Professional licensing sanctions and lawsuits</a:t>
            </a:r>
          </a:p>
          <a:p>
            <a:pPr eaLnBrk="1" hangingPunct="1">
              <a:lnSpc>
                <a:spcPct val="90000"/>
              </a:lnSpc>
              <a:defRPr/>
            </a:pPr>
            <a:r>
              <a:rPr lang="en-US" sz="2400" dirty="0">
                <a:latin typeface="+mn-lt"/>
                <a:ea typeface="+mn-ea"/>
                <a:cs typeface="+mn-cs"/>
              </a:rPr>
              <a:t> </a:t>
            </a:r>
            <a:r>
              <a:rPr lang="en-US" sz="2800" i="1" dirty="0" smtClean="0">
                <a:solidFill>
                  <a:srgbClr val="FF0000"/>
                </a:solidFill>
                <a:latin typeface="+mn-lt"/>
                <a:ea typeface="+mn-ea"/>
                <a:cs typeface="+mn-cs"/>
              </a:rPr>
              <a:t>Poor outcomes lead to reductions in our efforts to increase community safety</a:t>
            </a:r>
            <a:endParaRPr lang="en-US" sz="2800" i="1" dirty="0">
              <a:solidFill>
                <a:srgbClr val="FF0000"/>
              </a:solidFill>
              <a:latin typeface="+mn-lt"/>
              <a:ea typeface="+mn-ea"/>
              <a:cs typeface="+mn-cs"/>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idx="4294967295"/>
          </p:nvPr>
        </p:nvSpPr>
        <p:spPr/>
        <p:txBody>
          <a:bodyPr>
            <a:normAutofit fontScale="90000"/>
          </a:bodyPr>
          <a:lstStyle/>
          <a:p>
            <a:pPr eaLnBrk="1" hangingPunct="1"/>
            <a:r>
              <a:rPr lang="en-US" sz="4000" dirty="0">
                <a:effectLst/>
              </a:rPr>
              <a:t>Therapeutic vs. Forensic Roles: </a:t>
            </a:r>
            <a:br>
              <a:rPr lang="en-US" sz="4000" dirty="0">
                <a:effectLst/>
              </a:rPr>
            </a:br>
            <a:r>
              <a:rPr lang="en-US" sz="3200" dirty="0">
                <a:effectLst/>
              </a:rPr>
              <a:t>Sex Offense Specialists</a:t>
            </a:r>
          </a:p>
        </p:txBody>
      </p:sp>
      <p:graphicFrame>
        <p:nvGraphicFramePr>
          <p:cNvPr id="16446" name="Group 62"/>
          <p:cNvGraphicFramePr>
            <a:graphicFrameLocks noGrp="1"/>
          </p:cNvGraphicFramePr>
          <p:nvPr>
            <p:ph idx="4294967295"/>
          </p:nvPr>
        </p:nvGraphicFramePr>
        <p:xfrm>
          <a:off x="457200" y="1371600"/>
          <a:ext cx="8305800" cy="5300853"/>
        </p:xfrm>
        <a:graphic>
          <a:graphicData uri="http://schemas.openxmlformats.org/drawingml/2006/table">
            <a:tbl>
              <a:tblPr/>
              <a:tblGrid>
                <a:gridCol w="2438400"/>
                <a:gridCol w="3124200"/>
                <a:gridCol w="2743200"/>
              </a:tblGrid>
              <a:tr h="6191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400" b="1" i="1"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1" i="1" u="none" strike="noStrike" cap="none" normalizeH="0" baseline="0" smtClean="0">
                          <a:ln>
                            <a:noFill/>
                          </a:ln>
                          <a:solidFill>
                            <a:schemeClr val="folHlink"/>
                          </a:solidFill>
                          <a:effectLst/>
                          <a:latin typeface="Arial" charset="0"/>
                        </a:rPr>
                        <a:t>Therapeutic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1" i="1" u="none" strike="noStrike" cap="none" normalizeH="0" baseline="0" smtClean="0">
                          <a:ln>
                            <a:noFill/>
                          </a:ln>
                          <a:solidFill>
                            <a:srgbClr val="FFFF00"/>
                          </a:solidFill>
                          <a:effectLst/>
                          <a:latin typeface="Arial" charset="0"/>
                        </a:rPr>
                        <a:t>Forensic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75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1" u="none" strike="noStrike" cap="none" normalizeH="0" baseline="0" dirty="0" smtClean="0">
                          <a:ln>
                            <a:noFill/>
                          </a:ln>
                          <a:solidFill>
                            <a:schemeClr val="tx1"/>
                          </a:solidFill>
                          <a:effectLst/>
                          <a:latin typeface="Arial" charset="0"/>
                        </a:rPr>
                        <a:t>Client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Community &amp; “Patient”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smtClean="0">
                          <a:ln>
                            <a:noFill/>
                          </a:ln>
                          <a:solidFill>
                            <a:schemeClr val="tx1"/>
                          </a:solidFill>
                          <a:effectLst/>
                          <a:latin typeface="Arial" charset="0"/>
                        </a:rPr>
                        <a:t>Attorney/Court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91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1" u="none" strike="noStrike" cap="none" normalizeH="0" baseline="0" smtClean="0">
                          <a:ln>
                            <a:noFill/>
                          </a:ln>
                          <a:solidFill>
                            <a:schemeClr val="tx1"/>
                          </a:solidFill>
                          <a:effectLst/>
                          <a:latin typeface="Arial" charset="0"/>
                        </a:rPr>
                        <a:t>Privilege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Therapist- “patient”</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a:t>
                      </a:r>
                      <a:r>
                        <a:rPr kumimoji="0" lang="en-US" sz="2000" b="0" i="1" u="none" strike="noStrike" cap="none" normalizeH="0" baseline="0" dirty="0" smtClean="0">
                          <a:ln>
                            <a:noFill/>
                          </a:ln>
                          <a:solidFill>
                            <a:schemeClr val="tx1"/>
                          </a:solidFill>
                          <a:effectLst/>
                          <a:latin typeface="Arial" charset="0"/>
                        </a:rPr>
                        <a:t>with many exceptions</a:t>
                      </a:r>
                      <a:r>
                        <a:rPr kumimoji="0" lang="en-US" sz="2400" b="0" i="0" u="none" strike="noStrike" cap="none" normalizeH="0" baseline="0" dirty="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smtClean="0">
                          <a:ln>
                            <a:noFill/>
                          </a:ln>
                          <a:solidFill>
                            <a:schemeClr val="tx1"/>
                          </a:solidFill>
                          <a:effectLst/>
                          <a:latin typeface="Arial" charset="0"/>
                        </a:rPr>
                        <a:t>Attorney-client</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1"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15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1" u="none" strike="noStrike" cap="none" normalizeH="0" baseline="0" smtClean="0">
                          <a:ln>
                            <a:noFill/>
                          </a:ln>
                          <a:solidFill>
                            <a:schemeClr val="tx1"/>
                          </a:solidFill>
                          <a:effectLst/>
                          <a:latin typeface="Arial" charset="0"/>
                        </a:rPr>
                        <a:t>Cognitive Set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(for later discussion)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smtClean="0">
                          <a:ln>
                            <a:noFill/>
                          </a:ln>
                          <a:solidFill>
                            <a:schemeClr val="tx1"/>
                          </a:solidFill>
                          <a:effectLst/>
                          <a:latin typeface="Arial" charset="0"/>
                        </a:rPr>
                        <a:t>Neutral, objective, detached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34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1" u="none" strike="noStrike" cap="none" normalizeH="0" baseline="0" smtClean="0">
                          <a:ln>
                            <a:noFill/>
                          </a:ln>
                          <a:solidFill>
                            <a:schemeClr val="tx1"/>
                          </a:solidFill>
                          <a:effectLst/>
                          <a:latin typeface="Arial" charset="0"/>
                        </a:rPr>
                        <a:t>Relationship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 </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(for later discussion)</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Evaluative/</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adversarial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1" u="none" strike="noStrike" cap="none" normalizeH="0" baseline="0" smtClean="0">
                          <a:ln>
                            <a:noFill/>
                          </a:ln>
                          <a:solidFill>
                            <a:schemeClr val="tx1"/>
                          </a:solidFill>
                          <a:effectLst/>
                          <a:latin typeface="Arial" charset="0"/>
                        </a:rPr>
                        <a:t>Competency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smtClean="0">
                          <a:ln>
                            <a:noFill/>
                          </a:ln>
                          <a:solidFill>
                            <a:schemeClr val="tx1"/>
                          </a:solidFill>
                          <a:effectLst/>
                          <a:latin typeface="Arial" charset="0"/>
                        </a:rPr>
                        <a:t>Clinical assessment &amp; Treatment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Forensic assessment &amp; psycho-legal principles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We will be talking about issues relevant to forensic mental health </a:t>
            </a:r>
            <a:r>
              <a:rPr lang="en-US" u="sng" dirty="0" smtClean="0"/>
              <a:t>evaluation</a:t>
            </a:r>
            <a:r>
              <a:rPr lang="en-US" dirty="0" smtClean="0"/>
              <a:t> AND/OR mental health </a:t>
            </a:r>
            <a:r>
              <a:rPr lang="en-US" u="sng" dirty="0" smtClean="0"/>
              <a:t>treatment </a:t>
            </a:r>
          </a:p>
          <a:p>
            <a:pPr lvl="2">
              <a:buNone/>
            </a:pPr>
            <a:endParaRPr lang="en-US" dirty="0" smtClean="0"/>
          </a:p>
          <a:p>
            <a:r>
              <a:rPr lang="en-US" dirty="0" smtClean="0"/>
              <a:t>Although everyone here might be a </a:t>
            </a:r>
            <a:r>
              <a:rPr lang="en-US" dirty="0" err="1" smtClean="0"/>
              <a:t>CSOTP</a:t>
            </a:r>
            <a:r>
              <a:rPr lang="en-US" dirty="0" smtClean="0"/>
              <a:t>, there are many different </a:t>
            </a:r>
            <a:r>
              <a:rPr lang="en-US" u="sng" dirty="0" smtClean="0"/>
              <a:t>underlying</a:t>
            </a:r>
            <a:r>
              <a:rPr lang="en-US" dirty="0" smtClean="0"/>
              <a:t> credentials–  it is up to you to know the standards and guidelines for </a:t>
            </a:r>
            <a:r>
              <a:rPr lang="en-US" u="sng" dirty="0" smtClean="0"/>
              <a:t>your</a:t>
            </a:r>
            <a:r>
              <a:rPr lang="en-US" dirty="0" smtClean="0"/>
              <a:t> profession, e.g.</a:t>
            </a:r>
          </a:p>
          <a:p>
            <a:pPr lvl="1"/>
            <a:r>
              <a:rPr lang="en-US" dirty="0" smtClean="0"/>
              <a:t>Psychology</a:t>
            </a:r>
          </a:p>
          <a:p>
            <a:pPr lvl="1"/>
            <a:r>
              <a:rPr lang="en-US" dirty="0" err="1" smtClean="0"/>
              <a:t>LMFT</a:t>
            </a:r>
            <a:endParaRPr lang="en-US" dirty="0" smtClean="0"/>
          </a:p>
          <a:p>
            <a:pPr lvl="1"/>
            <a:r>
              <a:rPr lang="en-US" dirty="0" smtClean="0"/>
              <a:t>LMHC</a:t>
            </a:r>
          </a:p>
          <a:p>
            <a:pPr lvl="1"/>
            <a:r>
              <a:rPr lang="en-US" dirty="0" err="1" smtClean="0"/>
              <a:t>MSW</a:t>
            </a:r>
            <a:endParaRPr lang="en-US" dirty="0" smtClean="0"/>
          </a:p>
          <a:p>
            <a:pPr lvl="1"/>
            <a:r>
              <a:rPr lang="en-US" dirty="0" smtClean="0"/>
              <a:t>MD</a:t>
            </a:r>
          </a:p>
          <a:p>
            <a:pPr lvl="1"/>
            <a:r>
              <a:rPr lang="en-US" dirty="0" smtClean="0"/>
              <a:t>RN</a:t>
            </a:r>
          </a:p>
          <a:p>
            <a:pPr>
              <a:buNone/>
            </a:pPr>
            <a:endParaRPr lang="en-US" dirty="0" smtClean="0"/>
          </a:p>
        </p:txBody>
      </p:sp>
      <p:sp>
        <p:nvSpPr>
          <p:cNvPr id="2" name="Title 1"/>
          <p:cNvSpPr>
            <a:spLocks noGrp="1"/>
          </p:cNvSpPr>
          <p:nvPr>
            <p:ph type="title"/>
          </p:nvPr>
        </p:nvSpPr>
        <p:spPr/>
        <p:txBody>
          <a:bodyPr/>
          <a:lstStyle/>
          <a:p>
            <a:r>
              <a:rPr lang="en-US" dirty="0" smtClean="0"/>
              <a:t>Clarifications:</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idx="4294967295"/>
          </p:nvPr>
        </p:nvSpPr>
        <p:spPr/>
        <p:txBody>
          <a:bodyPr>
            <a:normAutofit fontScale="90000"/>
          </a:bodyPr>
          <a:lstStyle/>
          <a:p>
            <a:pPr eaLnBrk="1" hangingPunct="1"/>
            <a:r>
              <a:rPr lang="en-US" sz="4000" dirty="0">
                <a:effectLst/>
              </a:rPr>
              <a:t>Therapeutic vs. Forensic Roles: </a:t>
            </a:r>
            <a:br>
              <a:rPr lang="en-US" sz="4000" dirty="0">
                <a:effectLst/>
              </a:rPr>
            </a:br>
            <a:r>
              <a:rPr lang="en-US" sz="3200" dirty="0">
                <a:effectLst/>
              </a:rPr>
              <a:t>Sex Offense Specialists</a:t>
            </a:r>
          </a:p>
        </p:txBody>
      </p:sp>
      <p:graphicFrame>
        <p:nvGraphicFramePr>
          <p:cNvPr id="17475" name="Group 67"/>
          <p:cNvGraphicFramePr>
            <a:graphicFrameLocks noGrp="1"/>
          </p:cNvGraphicFramePr>
          <p:nvPr>
            <p:ph idx="4294967295"/>
          </p:nvPr>
        </p:nvGraphicFramePr>
        <p:xfrm>
          <a:off x="304800" y="1524000"/>
          <a:ext cx="8382000" cy="4978718"/>
        </p:xfrm>
        <a:graphic>
          <a:graphicData uri="http://schemas.openxmlformats.org/drawingml/2006/table">
            <a:tbl>
              <a:tblPr/>
              <a:tblGrid>
                <a:gridCol w="2057400"/>
                <a:gridCol w="3124200"/>
                <a:gridCol w="3200400"/>
              </a:tblGrid>
              <a:tr h="6810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400" b="1" i="1"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1" i="1" u="none" strike="noStrike" cap="none" normalizeH="0" baseline="0" smtClean="0">
                          <a:ln>
                            <a:noFill/>
                          </a:ln>
                          <a:solidFill>
                            <a:schemeClr val="folHlink"/>
                          </a:solidFill>
                          <a:effectLst/>
                          <a:latin typeface="Arial" charset="0"/>
                        </a:rPr>
                        <a:t>Therapeutic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1" i="1" u="none" strike="noStrike" cap="none" normalizeH="0" baseline="0" smtClean="0">
                          <a:ln>
                            <a:noFill/>
                          </a:ln>
                          <a:solidFill>
                            <a:srgbClr val="FFFF00"/>
                          </a:solidFill>
                          <a:effectLst/>
                          <a:latin typeface="Arial" charset="0"/>
                        </a:rPr>
                        <a:t>Forensic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75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1" u="none" strike="noStrike" cap="none" normalizeH="0" baseline="0" dirty="0" smtClean="0">
                          <a:ln>
                            <a:noFill/>
                          </a:ln>
                          <a:solidFill>
                            <a:schemeClr val="tx1"/>
                          </a:solidFill>
                          <a:effectLst/>
                          <a:latin typeface="Arial" charset="0"/>
                        </a:rPr>
                        <a:t>Hypotheses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smtClean="0">
                          <a:ln>
                            <a:noFill/>
                          </a:ln>
                          <a:solidFill>
                            <a:schemeClr val="tx1"/>
                          </a:solidFill>
                          <a:effectLst/>
                          <a:latin typeface="Arial" charset="0"/>
                        </a:rPr>
                        <a:t>Symptoms for 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smtClean="0">
                          <a:ln>
                            <a:noFill/>
                          </a:ln>
                          <a:solidFill>
                            <a:schemeClr val="tx1"/>
                          </a:solidFill>
                          <a:effectLst/>
                          <a:latin typeface="Arial" charset="0"/>
                        </a:rPr>
                        <a:t>Legal issues for adjudication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91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1" u="none" strike="noStrike" cap="none" normalizeH="0" baseline="0" smtClean="0">
                          <a:ln>
                            <a:noFill/>
                          </a:ln>
                          <a:solidFill>
                            <a:schemeClr val="tx1"/>
                          </a:solidFill>
                          <a:effectLst/>
                          <a:latin typeface="Arial" charset="0"/>
                        </a:rPr>
                        <a:t>Structure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smtClean="0">
                          <a:ln>
                            <a:noFill/>
                          </a:ln>
                          <a:solidFill>
                            <a:schemeClr val="tx1"/>
                          </a:solidFill>
                          <a:effectLst/>
                          <a:latin typeface="Arial" charset="0"/>
                        </a:rPr>
                        <a:t>Less, Set by client and court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smtClean="0">
                          <a:ln>
                            <a:noFill/>
                          </a:ln>
                          <a:solidFill>
                            <a:schemeClr val="tx1"/>
                          </a:solidFill>
                          <a:effectLst/>
                          <a:latin typeface="Arial" charset="0"/>
                        </a:rPr>
                        <a:t>More, set by evaluator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15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1" u="none" strike="noStrike" cap="none" normalizeH="0" baseline="0" smtClean="0">
                          <a:ln>
                            <a:noFill/>
                          </a:ln>
                          <a:solidFill>
                            <a:schemeClr val="tx1"/>
                          </a:solidFill>
                          <a:effectLst/>
                          <a:latin typeface="Arial" charset="0"/>
                        </a:rPr>
                        <a:t>Info Gathering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Patient-based, with corroboration, monitoring and skepticism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smtClean="0">
                          <a:ln>
                            <a:noFill/>
                          </a:ln>
                          <a:solidFill>
                            <a:schemeClr val="tx1"/>
                          </a:solidFill>
                          <a:effectLst/>
                          <a:latin typeface="Arial" charset="0"/>
                        </a:rPr>
                        <a:t>Multiple sources, skeptical/scrutinized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75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1" u="none" strike="noStrike" cap="none" normalizeH="0" baseline="0" smtClean="0">
                          <a:ln>
                            <a:noFill/>
                          </a:ln>
                          <a:solidFill>
                            <a:schemeClr val="tx1"/>
                          </a:solidFill>
                          <a:effectLst/>
                          <a:latin typeface="Arial" charset="0"/>
                        </a:rPr>
                        <a:t>Goal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Help client, protect the community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Help the Court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1" u="none" strike="noStrike" cap="none" normalizeH="0" baseline="0" smtClean="0">
                          <a:ln>
                            <a:noFill/>
                          </a:ln>
                          <a:solidFill>
                            <a:schemeClr val="tx1"/>
                          </a:solidFill>
                          <a:effectLst/>
                          <a:latin typeface="Arial" charset="0"/>
                        </a:rPr>
                        <a:t>Critical judgment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smtClean="0">
                          <a:ln>
                            <a:noFill/>
                          </a:ln>
                          <a:solidFill>
                            <a:schemeClr val="tx1"/>
                          </a:solidFill>
                          <a:effectLst/>
                          <a:latin typeface="Arial" charset="0"/>
                        </a:rPr>
                        <a:t>Harmful to therapeutic alliance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No alliance to harm; client impact minimal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idx="4294967295"/>
          </p:nvPr>
        </p:nvSpPr>
        <p:spPr/>
        <p:txBody>
          <a:bodyPr/>
          <a:lstStyle/>
          <a:p>
            <a:pPr eaLnBrk="1" hangingPunct="1">
              <a:defRPr/>
            </a:pPr>
            <a:r>
              <a:rPr lang="en-US">
                <a:effectLst>
                  <a:outerShdw blurRad="38100" dist="38100" dir="2700000" algn="tl">
                    <a:srgbClr val="000000"/>
                  </a:outerShdw>
                </a:effectLst>
                <a:latin typeface="+mj-lt"/>
                <a:ea typeface="+mj-ea"/>
                <a:cs typeface="+mj-cs"/>
              </a:rPr>
              <a:t>Not therapeutic</a:t>
            </a:r>
          </a:p>
        </p:txBody>
      </p:sp>
      <p:graphicFrame>
        <p:nvGraphicFramePr>
          <p:cNvPr id="1026" name="Object 3"/>
          <p:cNvGraphicFramePr>
            <a:graphicFrameLocks noChangeAspect="1"/>
          </p:cNvGraphicFramePr>
          <p:nvPr>
            <p:ph idx="4294967295"/>
          </p:nvPr>
        </p:nvGraphicFramePr>
        <p:xfrm>
          <a:off x="2971800" y="1143000"/>
          <a:ext cx="4400550" cy="4800600"/>
        </p:xfrm>
        <a:graphic>
          <a:graphicData uri="http://schemas.openxmlformats.org/presentationml/2006/ole">
            <p:oleObj spid="_x0000_s92162" name="Clip" r:id="rId4" imgW="2096280" imgH="2286000" progId="MS_ClipArt_Gallery.5">
              <p:embed/>
            </p:oleObj>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idx="4294967295"/>
          </p:nvPr>
        </p:nvSpPr>
        <p:spPr/>
        <p:txBody>
          <a:bodyPr/>
          <a:lstStyle/>
          <a:p>
            <a:pPr eaLnBrk="1" hangingPunct="1"/>
            <a:r>
              <a:rPr lang="en-US" dirty="0">
                <a:effectLst>
                  <a:outerShdw blurRad="38100" dist="38100" dir="2700000" algn="tl">
                    <a:srgbClr val="000000"/>
                  </a:outerShdw>
                </a:effectLst>
              </a:rPr>
              <a:t>Not </a:t>
            </a:r>
            <a:r>
              <a:rPr lang="en-US" dirty="0" smtClean="0">
                <a:effectLst>
                  <a:outerShdw blurRad="38100" dist="38100" dir="2700000" algn="tl">
                    <a:srgbClr val="000000"/>
                  </a:outerShdw>
                </a:effectLst>
              </a:rPr>
              <a:t>therapeutic</a:t>
            </a:r>
            <a:endParaRPr lang="en-US" dirty="0">
              <a:effectLst>
                <a:outerShdw blurRad="38100" dist="38100" dir="2700000" algn="tl">
                  <a:srgbClr val="000000"/>
                </a:outerShdw>
              </a:effectLst>
            </a:endParaRPr>
          </a:p>
        </p:txBody>
      </p:sp>
      <p:pic>
        <p:nvPicPr>
          <p:cNvPr id="272388" name="Picture 4" descr="MCj02959080000[1]"/>
          <p:cNvPicPr>
            <a:picLocks noChangeAspect="1" noChangeArrowheads="1"/>
          </p:cNvPicPr>
          <p:nvPr/>
        </p:nvPicPr>
        <p:blipFill>
          <a:blip r:embed="rId3" cstate="print"/>
          <a:srcRect/>
          <a:stretch>
            <a:fillRect/>
          </a:stretch>
        </p:blipFill>
        <p:spPr bwMode="auto">
          <a:xfrm>
            <a:off x="2133600" y="1676400"/>
            <a:ext cx="5181600" cy="42656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6" name="Rectangle 4"/>
          <p:cNvSpPr>
            <a:spLocks noGrp="1" noChangeArrowheads="1"/>
          </p:cNvSpPr>
          <p:nvPr>
            <p:ph type="ctrTitle"/>
          </p:nvPr>
        </p:nvSpPr>
        <p:spPr>
          <a:noFill/>
          <a:ln/>
        </p:spPr>
        <p:txBody>
          <a:bodyPr/>
          <a:lstStyle/>
          <a:p>
            <a:r>
              <a:rPr lang="en-US" sz="3600" b="1" dirty="0">
                <a:effectLst/>
              </a:rPr>
              <a:t>How do role conflicts arise for SOS  </a:t>
            </a:r>
            <a:r>
              <a:rPr lang="en-US" sz="3600" b="1" u="sng" dirty="0">
                <a:effectLst/>
              </a:rPr>
              <a:t>therapists</a:t>
            </a:r>
            <a:r>
              <a:rPr lang="en-US" sz="3600" b="1" dirty="0">
                <a:effectLst/>
              </a:rPr>
              <a:t>?</a:t>
            </a:r>
            <a:endParaRPr lang="en-US" sz="3600" dirty="0">
              <a:effectLst/>
            </a:endParaRPr>
          </a:p>
        </p:txBody>
      </p:sp>
      <p:sp>
        <p:nvSpPr>
          <p:cNvPr id="274437" name="Rectangle 5"/>
          <p:cNvSpPr>
            <a:spLocks noGrp="1" noChangeArrowheads="1"/>
          </p:cNvSpPr>
          <p:nvPr>
            <p:ph type="subTitle" idx="1"/>
          </p:nvPr>
        </p:nvSpPr>
        <p:spPr>
          <a:noFill/>
          <a:ln/>
        </p:spPr>
        <p:txBody>
          <a:bodyPr/>
          <a:lstStyle/>
          <a:p>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idx="4294967295"/>
          </p:nvPr>
        </p:nvSpPr>
        <p:spPr>
          <a:xfrm>
            <a:off x="457200" y="152400"/>
            <a:ext cx="8458200" cy="1143000"/>
          </a:xfrm>
        </p:spPr>
        <p:txBody>
          <a:bodyPr/>
          <a:lstStyle/>
          <a:p>
            <a:pPr eaLnBrk="1" hangingPunct="1"/>
            <a:r>
              <a:rPr lang="en-US" sz="2800" b="1" dirty="0">
                <a:effectLst/>
              </a:rPr>
              <a:t>How do role conflicts arise for SOS  therapists</a:t>
            </a:r>
            <a:r>
              <a:rPr lang="en-US" sz="2800" b="1" dirty="0" smtClean="0">
                <a:effectLst/>
              </a:rPr>
              <a:t>?</a:t>
            </a:r>
            <a:endParaRPr lang="en-US" sz="2800" i="1" dirty="0">
              <a:solidFill>
                <a:schemeClr val="tx1"/>
              </a:solidFill>
              <a:effectLst/>
            </a:endParaRPr>
          </a:p>
        </p:txBody>
      </p:sp>
      <p:sp>
        <p:nvSpPr>
          <p:cNvPr id="88067" name="Rectangle 3"/>
          <p:cNvSpPr>
            <a:spLocks noGrp="1" noChangeArrowheads="1"/>
          </p:cNvSpPr>
          <p:nvPr>
            <p:ph type="body" idx="4294967295"/>
          </p:nvPr>
        </p:nvSpPr>
        <p:spPr>
          <a:xfrm>
            <a:off x="457200" y="1371600"/>
            <a:ext cx="8229600" cy="4759325"/>
          </a:xfrm>
        </p:spPr>
        <p:txBody>
          <a:bodyPr>
            <a:normAutofit fontScale="92500"/>
          </a:bodyPr>
          <a:lstStyle/>
          <a:p>
            <a:pPr eaLnBrk="1" hangingPunct="1">
              <a:spcAft>
                <a:spcPct val="40000"/>
              </a:spcAft>
            </a:pPr>
            <a:r>
              <a:rPr lang="en-US" sz="2800" dirty="0" smtClean="0"/>
              <a:t>Some </a:t>
            </a:r>
            <a:r>
              <a:rPr lang="en-US" sz="2800" dirty="0" err="1"/>
              <a:t>SOSs</a:t>
            </a:r>
            <a:r>
              <a:rPr lang="en-US" sz="2800" dirty="0"/>
              <a:t> are more comfortable in a “correctional” or even “punitive” role than in a therapeutic role</a:t>
            </a:r>
          </a:p>
          <a:p>
            <a:pPr eaLnBrk="1" hangingPunct="1">
              <a:spcAft>
                <a:spcPct val="40000"/>
              </a:spcAft>
            </a:pPr>
            <a:r>
              <a:rPr lang="en-US" sz="2800" dirty="0"/>
              <a:t>SOS may confuse therapeutic “alliance” with “condoning” offense </a:t>
            </a:r>
            <a:r>
              <a:rPr lang="en-US" sz="2800" dirty="0" smtClean="0"/>
              <a:t>behavior</a:t>
            </a:r>
          </a:p>
          <a:p>
            <a:pPr>
              <a:spcAft>
                <a:spcPct val="40000"/>
              </a:spcAft>
            </a:pPr>
            <a:r>
              <a:rPr lang="en-US" sz="2800" dirty="0" smtClean="0"/>
              <a:t>Exchanging information may be valued over protecting the client’s confidentiality </a:t>
            </a:r>
            <a:endParaRPr lang="en-US" sz="2800" dirty="0" smtClean="0"/>
          </a:p>
          <a:p>
            <a:pPr>
              <a:spcAft>
                <a:spcPct val="40000"/>
              </a:spcAft>
            </a:pPr>
            <a:r>
              <a:rPr lang="en-US" sz="2800" dirty="0" smtClean="0"/>
              <a:t>Limited resources</a:t>
            </a:r>
          </a:p>
          <a:p>
            <a:pPr>
              <a:spcAft>
                <a:spcPct val="40000"/>
              </a:spcAft>
            </a:pPr>
            <a:r>
              <a:rPr lang="en-US" sz="2800" dirty="0" smtClean="0"/>
              <a:t>Lack of understanding about role differences</a:t>
            </a:r>
            <a:endParaRPr lang="en-US" sz="2800" dirty="0" smtClean="0"/>
          </a:p>
          <a:p>
            <a:pPr eaLnBrk="1" hangingPunct="1">
              <a:spcAft>
                <a:spcPct val="40000"/>
              </a:spcAft>
            </a:pPr>
            <a:endParaRPr lang="en-US" sz="280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8" name="Rectangle 4"/>
          <p:cNvSpPr>
            <a:spLocks noGrp="1" noChangeArrowheads="1"/>
          </p:cNvSpPr>
          <p:nvPr>
            <p:ph type="ctrTitle"/>
          </p:nvPr>
        </p:nvSpPr>
        <p:spPr>
          <a:noFill/>
          <a:ln/>
        </p:spPr>
        <p:txBody>
          <a:bodyPr/>
          <a:lstStyle/>
          <a:p>
            <a:r>
              <a:rPr lang="en-US" sz="3600" b="0" dirty="0">
                <a:effectLst/>
              </a:rPr>
              <a:t>How do role conflicts arise for SOS </a:t>
            </a:r>
            <a:r>
              <a:rPr lang="en-US" sz="3600" b="0" u="sng" dirty="0">
                <a:effectLst/>
              </a:rPr>
              <a:t>evaluators</a:t>
            </a:r>
            <a:r>
              <a:rPr lang="en-US" sz="3600" b="0" dirty="0">
                <a:effectLst/>
              </a:rPr>
              <a:t>?</a:t>
            </a:r>
          </a:p>
        </p:txBody>
      </p:sp>
      <p:sp>
        <p:nvSpPr>
          <p:cNvPr id="277509" name="Rectangle 5"/>
          <p:cNvSpPr>
            <a:spLocks noGrp="1" noChangeArrowheads="1"/>
          </p:cNvSpPr>
          <p:nvPr>
            <p:ph type="subTitle" idx="1"/>
          </p:nvPr>
        </p:nvSpPr>
        <p:spPr>
          <a:noFill/>
          <a:ln/>
        </p:spPr>
        <p:txBody>
          <a:bodyPr/>
          <a:lstStyle/>
          <a:p>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idx="4294967295"/>
          </p:nvPr>
        </p:nvSpPr>
        <p:spPr>
          <a:xfrm>
            <a:off x="228600" y="274638"/>
            <a:ext cx="8610600" cy="1143000"/>
          </a:xfrm>
        </p:spPr>
        <p:txBody>
          <a:bodyPr/>
          <a:lstStyle/>
          <a:p>
            <a:pPr eaLnBrk="1" hangingPunct="1"/>
            <a:r>
              <a:rPr lang="en-US" sz="2800" dirty="0">
                <a:effectLst/>
              </a:rPr>
              <a:t>How do role conflicts arise for SOS evaluators?</a:t>
            </a:r>
            <a:r>
              <a:rPr lang="en-US" sz="2800" b="0" dirty="0">
                <a:effectLst/>
              </a:rPr>
              <a:t/>
            </a:r>
            <a:br>
              <a:rPr lang="en-US" sz="2800" b="0" dirty="0">
                <a:effectLst/>
              </a:rPr>
            </a:br>
            <a:endParaRPr lang="en-US" sz="2800" b="0" i="1" dirty="0">
              <a:solidFill>
                <a:schemeClr val="tx1"/>
              </a:solidFill>
              <a:effectLst/>
            </a:endParaRPr>
          </a:p>
        </p:txBody>
      </p:sp>
      <p:sp>
        <p:nvSpPr>
          <p:cNvPr id="87043" name="Rectangle 3"/>
          <p:cNvSpPr>
            <a:spLocks noGrp="1" noChangeArrowheads="1"/>
          </p:cNvSpPr>
          <p:nvPr>
            <p:ph type="body" idx="4294967295"/>
          </p:nvPr>
        </p:nvSpPr>
        <p:spPr>
          <a:xfrm>
            <a:off x="457200" y="1371600"/>
            <a:ext cx="8229600" cy="5257800"/>
          </a:xfrm>
        </p:spPr>
        <p:txBody>
          <a:bodyPr/>
          <a:lstStyle/>
          <a:p>
            <a:pPr eaLnBrk="1" hangingPunct="1">
              <a:lnSpc>
                <a:spcPct val="90000"/>
              </a:lnSpc>
              <a:spcAft>
                <a:spcPct val="50000"/>
              </a:spcAft>
            </a:pPr>
            <a:r>
              <a:rPr lang="en-US" dirty="0"/>
              <a:t>Referral question is generated and/or accepted by persons who may be unfamiliar with relevant psychological </a:t>
            </a:r>
            <a:r>
              <a:rPr lang="en-US" dirty="0" smtClean="0"/>
              <a:t>research</a:t>
            </a:r>
            <a:endParaRPr lang="en-US" dirty="0"/>
          </a:p>
          <a:p>
            <a:pPr eaLnBrk="1" hangingPunct="1">
              <a:lnSpc>
                <a:spcPct val="90000"/>
              </a:lnSpc>
              <a:spcAft>
                <a:spcPct val="50000"/>
              </a:spcAft>
            </a:pPr>
            <a:r>
              <a:rPr lang="en-US" dirty="0"/>
              <a:t>SOS has not had formal forensic training </a:t>
            </a:r>
          </a:p>
          <a:p>
            <a:pPr eaLnBrk="1" hangingPunct="1">
              <a:lnSpc>
                <a:spcPct val="90000"/>
              </a:lnSpc>
              <a:spcAft>
                <a:spcPct val="50000"/>
              </a:spcAft>
            </a:pPr>
            <a:r>
              <a:rPr lang="en-US" dirty="0"/>
              <a:t>SOS’s underlying professional standards do not explicitly preclude dual relationship </a:t>
            </a:r>
          </a:p>
          <a:p>
            <a:pPr eaLnBrk="1" hangingPunct="1">
              <a:lnSpc>
                <a:spcPct val="90000"/>
              </a:lnSpc>
              <a:spcAft>
                <a:spcPct val="50000"/>
              </a:spcAft>
            </a:pPr>
            <a:r>
              <a:rPr lang="en-US" dirty="0"/>
              <a:t>SOS regards him/herself as impervious</a:t>
            </a:r>
          </a:p>
          <a:p>
            <a:pPr eaLnBrk="1" hangingPunct="1">
              <a:lnSpc>
                <a:spcPct val="90000"/>
              </a:lnSpc>
              <a:spcAft>
                <a:spcPct val="50000"/>
              </a:spcAft>
            </a:pPr>
            <a:r>
              <a:rPr lang="en-US" dirty="0"/>
              <a:t>Institutional/contextual pressures</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2" name="Rectangle 4"/>
          <p:cNvSpPr>
            <a:spLocks noGrp="1" noChangeArrowheads="1"/>
          </p:cNvSpPr>
          <p:nvPr>
            <p:ph type="ctrTitle"/>
          </p:nvPr>
        </p:nvSpPr>
        <p:spPr>
          <a:xfrm>
            <a:off x="685800" y="3276600"/>
            <a:ext cx="7772400" cy="1470025"/>
          </a:xfrm>
          <a:noFill/>
          <a:ln/>
        </p:spPr>
        <p:txBody>
          <a:bodyPr>
            <a:normAutofit fontScale="90000"/>
          </a:bodyPr>
          <a:lstStyle/>
          <a:p>
            <a:r>
              <a:rPr lang="en-US" sz="2400"/>
              <a:t>Covell, C.N., &amp; Wheeler, J.G. (2006). Revisiting the ‘Irreconcilable Conflict between Therapeutic and Forensic Roles’: Implications for sex offender specialists.  A</a:t>
            </a:r>
            <a:r>
              <a:rPr lang="en-US" sz="2400" i="1"/>
              <a:t>merican Psychology-Law Society Newsletter, 26</a:t>
            </a:r>
            <a:r>
              <a:rPr lang="en-US" sz="2400"/>
              <a:t>(3), 6-8.</a:t>
            </a:r>
          </a:p>
        </p:txBody>
      </p:sp>
      <p:sp>
        <p:nvSpPr>
          <p:cNvPr id="252933" name="Rectangle 5"/>
          <p:cNvSpPr>
            <a:spLocks noGrp="1" noChangeArrowheads="1"/>
          </p:cNvSpPr>
          <p:nvPr>
            <p:ph type="subTitle" idx="1"/>
          </p:nvPr>
        </p:nvSpPr>
        <p:spPr>
          <a:xfrm>
            <a:off x="1295400" y="5105400"/>
            <a:ext cx="6400800" cy="1752600"/>
          </a:xfrm>
          <a:noFill/>
          <a:ln/>
        </p:spPr>
        <p:txBody>
          <a:bodyPr/>
          <a:lstStyle/>
          <a:p>
            <a:endParaRPr lang="en-US" sz="1600" dirty="0">
              <a:solidFill>
                <a:srgbClr val="FFFF00"/>
              </a:solidFill>
            </a:endParaRPr>
          </a:p>
        </p:txBody>
      </p:sp>
      <p:sp>
        <p:nvSpPr>
          <p:cNvPr id="252934" name="Rectangle 6"/>
          <p:cNvSpPr>
            <a:spLocks noChangeArrowheads="1"/>
          </p:cNvSpPr>
          <p:nvPr/>
        </p:nvSpPr>
        <p:spPr bwMode="auto">
          <a:xfrm>
            <a:off x="685800" y="457200"/>
            <a:ext cx="7772400" cy="1470025"/>
          </a:xfrm>
          <a:prstGeom prst="rect">
            <a:avLst/>
          </a:prstGeom>
          <a:noFill/>
          <a:ln w="9525">
            <a:noFill/>
            <a:miter lim="800000"/>
            <a:headEnd/>
            <a:tailEnd/>
          </a:ln>
        </p:spPr>
        <p:txBody>
          <a:bodyPr anchor="ctr"/>
          <a:lstStyle/>
          <a:p>
            <a:pPr algn="ctr"/>
            <a:r>
              <a:rPr lang="en-US" sz="4000">
                <a:solidFill>
                  <a:schemeClr val="tx2"/>
                </a:solidFill>
              </a:rPr>
              <a:t>Published paper on this topic available at:</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4" name="Rectangle 4"/>
          <p:cNvSpPr>
            <a:spLocks noGrp="1" noChangeArrowheads="1"/>
          </p:cNvSpPr>
          <p:nvPr>
            <p:ph type="ctrTitle" idx="4294967295"/>
          </p:nvPr>
        </p:nvSpPr>
        <p:spPr>
          <a:xfrm>
            <a:off x="457200" y="1600200"/>
            <a:ext cx="8229600" cy="1828800"/>
          </a:xfrm>
        </p:spPr>
        <p:txBody>
          <a:bodyPr>
            <a:normAutofit fontScale="90000"/>
          </a:bodyPr>
          <a:lstStyle/>
          <a:p>
            <a:pPr eaLnBrk="1" hangingPunct="1"/>
            <a:r>
              <a:rPr lang="en-US" sz="4800" dirty="0">
                <a:solidFill>
                  <a:schemeClr val="tx1"/>
                </a:solidFill>
                <a:effectLst/>
              </a:rPr>
              <a:t>Avoiding Dual Role Conflicts as Sex Offense Specialists </a:t>
            </a:r>
          </a:p>
        </p:txBody>
      </p:sp>
      <p:sp>
        <p:nvSpPr>
          <p:cNvPr id="122885" name="Rectangle 5"/>
          <p:cNvSpPr>
            <a:spLocks noGrp="1" noChangeArrowheads="1"/>
          </p:cNvSpPr>
          <p:nvPr>
            <p:ph type="subTitle" idx="4294967295"/>
          </p:nvPr>
        </p:nvSpPr>
        <p:spPr>
          <a:xfrm>
            <a:off x="533400" y="3886200"/>
            <a:ext cx="8382000" cy="1746250"/>
          </a:xfrm>
        </p:spPr>
        <p:txBody>
          <a:bodyPr/>
          <a:lstStyle/>
          <a:p>
            <a:pPr marL="609600" indent="-609600" eaLnBrk="1" hangingPunct="1">
              <a:lnSpc>
                <a:spcPct val="90000"/>
              </a:lnSpc>
              <a:buFont typeface="Wingdings" pitchFamily="2" charset="2"/>
              <a:buAutoNum type="arabicPeriod"/>
            </a:pPr>
            <a:r>
              <a:rPr lang="en-US" sz="2800" dirty="0"/>
              <a:t>What is the referral question?</a:t>
            </a:r>
          </a:p>
          <a:p>
            <a:pPr marL="609600" indent="-609600" eaLnBrk="1" hangingPunct="1">
              <a:lnSpc>
                <a:spcPct val="90000"/>
              </a:lnSpc>
              <a:buFont typeface="Wingdings" pitchFamily="2" charset="2"/>
              <a:buAutoNum type="arabicPeriod"/>
            </a:pPr>
            <a:r>
              <a:rPr lang="en-US" sz="2800" dirty="0"/>
              <a:t>Am I the right person to address this question?</a:t>
            </a:r>
          </a:p>
          <a:p>
            <a:pPr marL="609600" indent="-609600" eaLnBrk="1" hangingPunct="1">
              <a:lnSpc>
                <a:spcPct val="90000"/>
              </a:lnSpc>
              <a:buFont typeface="Wingdings" pitchFamily="2" charset="2"/>
              <a:buAutoNum type="arabicPeriod"/>
            </a:pPr>
            <a:r>
              <a:rPr lang="en-US" sz="2800" dirty="0"/>
              <a:t>Is my role understood by all parties?</a:t>
            </a:r>
          </a:p>
          <a:p>
            <a:pPr marL="609600" indent="-609600" eaLnBrk="1" hangingPunct="1">
              <a:lnSpc>
                <a:spcPct val="90000"/>
              </a:lnSpc>
              <a:buFont typeface="Wingdings" pitchFamily="2" charset="2"/>
              <a:buAutoNum type="arabicPeriod"/>
            </a:pPr>
            <a:endParaRPr lang="en-US" sz="2800" dirty="0">
              <a:effectLst>
                <a:outerShdw blurRad="38100" dist="38100" dir="2700000" algn="tl">
                  <a:srgbClr val="000000"/>
                </a:outerShdw>
              </a:effectLst>
            </a:endParaRPr>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a:lstStyle/>
          <a:p>
            <a:pPr eaLnBrk="1" hangingPunct="1"/>
            <a:r>
              <a:rPr lang="en-US" sz="3200" dirty="0">
                <a:effectLst/>
              </a:rPr>
              <a:t>Avoiding dual role conflicts:</a:t>
            </a:r>
            <a:br>
              <a:rPr lang="en-US" sz="3200" dirty="0">
                <a:effectLst/>
              </a:rPr>
            </a:br>
            <a:r>
              <a:rPr lang="en-US" sz="3200" dirty="0">
                <a:effectLst/>
              </a:rPr>
              <a:t>Question #1</a:t>
            </a:r>
          </a:p>
        </p:txBody>
      </p:sp>
      <p:sp>
        <p:nvSpPr>
          <p:cNvPr id="25604" name="Rectangle 4"/>
          <p:cNvSpPr>
            <a:spLocks noGrp="1" noChangeArrowheads="1"/>
          </p:cNvSpPr>
          <p:nvPr>
            <p:ph type="body" idx="4294967295"/>
          </p:nvPr>
        </p:nvSpPr>
        <p:spPr>
          <a:xfrm>
            <a:off x="457200" y="1905000"/>
            <a:ext cx="8229600" cy="4530725"/>
          </a:xfrm>
        </p:spPr>
        <p:txBody>
          <a:bodyPr/>
          <a:lstStyle/>
          <a:p>
            <a:pPr eaLnBrk="1" hangingPunct="1"/>
            <a:r>
              <a:rPr lang="en-US" sz="2800" dirty="0"/>
              <a:t>What is the “referral” question?</a:t>
            </a:r>
            <a:r>
              <a:rPr lang="en-US" sz="2400" dirty="0"/>
              <a:t>  </a:t>
            </a:r>
          </a:p>
          <a:p>
            <a:pPr lvl="2" eaLnBrk="1" hangingPunct="1"/>
            <a:r>
              <a:rPr lang="en-US" dirty="0"/>
              <a:t>Is it clinical or “psycho-legal”?  How do you tell?</a:t>
            </a:r>
          </a:p>
          <a:p>
            <a:pPr lvl="2" eaLnBrk="1" hangingPunct="1"/>
            <a:r>
              <a:rPr lang="en-US" dirty="0"/>
              <a:t>For what </a:t>
            </a:r>
            <a:r>
              <a:rPr lang="en-US" dirty="0" smtClean="0"/>
              <a:t>reason(s) </a:t>
            </a:r>
            <a:r>
              <a:rPr lang="en-US" dirty="0"/>
              <a:t>am I gathering information from/about this client?</a:t>
            </a:r>
          </a:p>
          <a:p>
            <a:pPr lvl="3" eaLnBrk="1" hangingPunct="1"/>
            <a:r>
              <a:rPr lang="en-US" dirty="0"/>
              <a:t>To facilitate change?</a:t>
            </a:r>
          </a:p>
          <a:p>
            <a:pPr lvl="3" eaLnBrk="1" hangingPunct="1"/>
            <a:r>
              <a:rPr lang="en-US" dirty="0"/>
              <a:t>To provide information to a third party to assist with a decision?</a:t>
            </a:r>
          </a:p>
          <a:p>
            <a:pPr lvl="2" eaLnBrk="1" hangingPunct="1"/>
            <a:r>
              <a:rPr lang="en-US" dirty="0"/>
              <a:t>Who is the “audience” for the report?</a:t>
            </a:r>
          </a:p>
          <a:p>
            <a:pPr lvl="2" eaLnBrk="1" hangingPunct="1"/>
            <a:r>
              <a:rPr lang="en-US" dirty="0"/>
              <a:t>For what purpose will the information be used?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Today’s slides were mostly adapted from other presentations:</a:t>
            </a:r>
          </a:p>
          <a:p>
            <a:pPr lvl="1"/>
            <a:endParaRPr lang="en-US" sz="2400" dirty="0" smtClean="0"/>
          </a:p>
          <a:p>
            <a:pPr lvl="1"/>
            <a:r>
              <a:rPr lang="en-US" sz="2400" dirty="0" smtClean="0">
                <a:solidFill>
                  <a:srgbClr val="FF0000"/>
                </a:solidFill>
              </a:rPr>
              <a:t>Covell</a:t>
            </a:r>
            <a:r>
              <a:rPr lang="en-US" sz="2400" dirty="0" smtClean="0">
                <a:solidFill>
                  <a:srgbClr val="FF0000"/>
                </a:solidFill>
              </a:rPr>
              <a:t>, </a:t>
            </a:r>
            <a:r>
              <a:rPr lang="en-US" sz="2400" dirty="0" err="1" smtClean="0">
                <a:solidFill>
                  <a:srgbClr val="FF0000"/>
                </a:solidFill>
              </a:rPr>
              <a:t>C.N.</a:t>
            </a:r>
            <a:r>
              <a:rPr lang="en-US" sz="2400" dirty="0" smtClean="0">
                <a:solidFill>
                  <a:srgbClr val="FF0000"/>
                </a:solidFill>
              </a:rPr>
              <a:t> </a:t>
            </a:r>
            <a:r>
              <a:rPr lang="en-US" sz="2400" dirty="0" smtClean="0"/>
              <a:t>&amp; Wheeler, </a:t>
            </a:r>
            <a:r>
              <a:rPr lang="en-US" sz="2400" dirty="0" err="1" smtClean="0"/>
              <a:t>J.G.</a:t>
            </a:r>
            <a:r>
              <a:rPr lang="en-US" sz="2400" dirty="0" smtClean="0"/>
              <a:t> </a:t>
            </a:r>
            <a:r>
              <a:rPr lang="en-US" sz="2400" dirty="0" smtClean="0"/>
              <a:t>(October 2009). Ethics </a:t>
            </a:r>
            <a:r>
              <a:rPr lang="en-US" sz="2400" dirty="0" smtClean="0"/>
              <a:t>in Mental Health Care: Emerging Issues and </a:t>
            </a:r>
            <a:r>
              <a:rPr lang="en-US" sz="2400" dirty="0" smtClean="0"/>
              <a:t>Controversies</a:t>
            </a:r>
            <a:r>
              <a:rPr lang="en-US" sz="2400" dirty="0" smtClean="0"/>
              <a:t>. </a:t>
            </a:r>
            <a:r>
              <a:rPr lang="en-US" sz="2400" dirty="0" smtClean="0"/>
              <a:t>Western </a:t>
            </a:r>
            <a:r>
              <a:rPr lang="en-US" sz="2400" dirty="0" smtClean="0"/>
              <a:t>State Hospital, Steilacoom, </a:t>
            </a:r>
            <a:r>
              <a:rPr lang="en-US" sz="2400" dirty="0" smtClean="0"/>
              <a:t>WA. </a:t>
            </a:r>
            <a:endParaRPr lang="en-US" sz="2400" dirty="0" smtClean="0"/>
          </a:p>
          <a:p>
            <a:pPr lvl="1"/>
            <a:endParaRPr lang="en-US" dirty="0" smtClean="0">
              <a:solidFill>
                <a:srgbClr val="FF0000"/>
              </a:solidFill>
            </a:endParaRPr>
          </a:p>
          <a:p>
            <a:pPr lvl="1"/>
            <a:r>
              <a:rPr lang="en-US" dirty="0" smtClean="0">
                <a:solidFill>
                  <a:srgbClr val="FF0000"/>
                </a:solidFill>
              </a:rPr>
              <a:t>Randy </a:t>
            </a:r>
            <a:r>
              <a:rPr lang="en-US" dirty="0" smtClean="0">
                <a:solidFill>
                  <a:srgbClr val="FF0000"/>
                </a:solidFill>
              </a:rPr>
              <a:t>Otto, Ph.D</a:t>
            </a:r>
            <a:r>
              <a:rPr lang="en-US" dirty="0" smtClean="0">
                <a:solidFill>
                  <a:srgbClr val="FF0000"/>
                </a:solidFill>
              </a:rPr>
              <a:t>. </a:t>
            </a:r>
            <a:r>
              <a:rPr lang="en-US" dirty="0" smtClean="0"/>
              <a:t>(April 2015) </a:t>
            </a:r>
            <a:r>
              <a:rPr lang="en-US" dirty="0" smtClean="0"/>
              <a:t>Ethics in Forensic Psychological Practice: A Case Study Approach. </a:t>
            </a:r>
            <a:r>
              <a:rPr lang="en-US" dirty="0" smtClean="0"/>
              <a:t>American </a:t>
            </a:r>
            <a:r>
              <a:rPr lang="en-US" dirty="0" smtClean="0"/>
              <a:t>Academy of Forensic Psychology Continuing Education Workshop, Chicago, </a:t>
            </a:r>
            <a:r>
              <a:rPr lang="en-US" dirty="0" smtClean="0"/>
              <a:t>IL.</a:t>
            </a:r>
          </a:p>
          <a:p>
            <a:pPr lvl="1"/>
            <a:r>
              <a:rPr lang="en-US" dirty="0" smtClean="0"/>
              <a:t> </a:t>
            </a:r>
            <a:endParaRPr lang="en-US" dirty="0" smtClean="0"/>
          </a:p>
          <a:p>
            <a:pPr lvl="1"/>
            <a:endParaRPr lang="en-US" dirty="0" smtClean="0"/>
          </a:p>
          <a:p>
            <a:endParaRPr lang="en-US" u="sng" dirty="0" smtClean="0"/>
          </a:p>
          <a:p>
            <a:pPr lvl="2">
              <a:buNone/>
            </a:pPr>
            <a:endParaRPr lang="en-US" dirty="0" smtClean="0"/>
          </a:p>
          <a:p>
            <a:pPr>
              <a:buNone/>
            </a:pPr>
            <a:endParaRPr lang="en-US" dirty="0" smtClean="0"/>
          </a:p>
        </p:txBody>
      </p:sp>
      <p:sp>
        <p:nvSpPr>
          <p:cNvPr id="2" name="Title 1"/>
          <p:cNvSpPr>
            <a:spLocks noGrp="1"/>
          </p:cNvSpPr>
          <p:nvPr>
            <p:ph type="title"/>
          </p:nvPr>
        </p:nvSpPr>
        <p:spPr/>
        <p:txBody>
          <a:bodyPr/>
          <a:lstStyle/>
          <a:p>
            <a:r>
              <a:rPr lang="en-US" dirty="0" smtClean="0"/>
              <a:t>Credits:</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a:xfrm>
            <a:off x="457200" y="152400"/>
            <a:ext cx="8229600" cy="914400"/>
          </a:xfrm>
        </p:spPr>
        <p:txBody>
          <a:bodyPr/>
          <a:lstStyle/>
          <a:p>
            <a:pPr eaLnBrk="1" hangingPunct="1">
              <a:spcAft>
                <a:spcPct val="50000"/>
              </a:spcAft>
            </a:pPr>
            <a:r>
              <a:rPr lang="en-US" sz="3600" dirty="0">
                <a:effectLst/>
              </a:rPr>
              <a:t>What is the referral question</a:t>
            </a:r>
            <a:r>
              <a:rPr lang="en-US" sz="3600" dirty="0" smtClean="0">
                <a:effectLst/>
              </a:rPr>
              <a:t>?</a:t>
            </a:r>
            <a:endParaRPr lang="en-US" sz="3600" dirty="0">
              <a:effectLst/>
            </a:endParaRPr>
          </a:p>
        </p:txBody>
      </p:sp>
      <p:sp>
        <p:nvSpPr>
          <p:cNvPr id="52227" name="Rectangle 3"/>
          <p:cNvSpPr>
            <a:spLocks noGrp="1" noChangeArrowheads="1"/>
          </p:cNvSpPr>
          <p:nvPr>
            <p:ph type="body" idx="4294967295"/>
          </p:nvPr>
        </p:nvSpPr>
        <p:spPr>
          <a:xfrm>
            <a:off x="457200" y="1371600"/>
            <a:ext cx="8229600" cy="5257800"/>
          </a:xfrm>
        </p:spPr>
        <p:txBody>
          <a:bodyPr>
            <a:normAutofit fontScale="92500"/>
          </a:bodyPr>
          <a:lstStyle/>
          <a:p>
            <a:pPr eaLnBrk="1" hangingPunct="1">
              <a:spcBef>
                <a:spcPct val="50000"/>
              </a:spcBef>
              <a:spcAft>
                <a:spcPct val="50000"/>
              </a:spcAft>
            </a:pPr>
            <a:r>
              <a:rPr lang="en-US" sz="3600" i="1" u="sng" dirty="0"/>
              <a:t>Therapeutic</a:t>
            </a:r>
            <a:r>
              <a:rPr lang="en-US" sz="3600" i="1" dirty="0"/>
              <a:t> sex offense evaluations:</a:t>
            </a:r>
            <a:endParaRPr lang="en-US" sz="3600" dirty="0"/>
          </a:p>
          <a:p>
            <a:pPr lvl="1" eaLnBrk="1" hangingPunct="1">
              <a:spcBef>
                <a:spcPct val="50000"/>
              </a:spcBef>
              <a:spcAft>
                <a:spcPct val="50000"/>
              </a:spcAft>
            </a:pPr>
            <a:r>
              <a:rPr lang="en-US" sz="2400" dirty="0"/>
              <a:t>Purpose is to inform treatment planning &amp; delivery</a:t>
            </a:r>
            <a:endParaRPr lang="en-US" sz="1400" dirty="0"/>
          </a:p>
          <a:p>
            <a:pPr lvl="1" eaLnBrk="1" hangingPunct="1">
              <a:spcAft>
                <a:spcPct val="50000"/>
              </a:spcAft>
            </a:pPr>
            <a:r>
              <a:rPr lang="en-US" sz="2400" dirty="0"/>
              <a:t>Third-party may use therapeutic information for other purposes, but that is not the </a:t>
            </a:r>
            <a:r>
              <a:rPr lang="en-US" sz="2400" u="sng" dirty="0"/>
              <a:t>purpose</a:t>
            </a:r>
            <a:r>
              <a:rPr lang="en-US" sz="2400" dirty="0"/>
              <a:t> of the evaluation</a:t>
            </a:r>
          </a:p>
          <a:p>
            <a:pPr eaLnBrk="1" hangingPunct="1"/>
            <a:r>
              <a:rPr lang="en-US" sz="2800" dirty="0"/>
              <a:t>Examples:</a:t>
            </a:r>
          </a:p>
          <a:p>
            <a:pPr lvl="2" eaLnBrk="1" hangingPunct="1"/>
            <a:r>
              <a:rPr lang="en-US" sz="2000" dirty="0"/>
              <a:t>Intake Assessment</a:t>
            </a:r>
          </a:p>
          <a:p>
            <a:pPr lvl="2" eaLnBrk="1" hangingPunct="1"/>
            <a:r>
              <a:rPr lang="en-US" sz="2000" dirty="0"/>
              <a:t>Treatment Plan</a:t>
            </a:r>
          </a:p>
          <a:p>
            <a:pPr lvl="2" eaLnBrk="1" hangingPunct="1"/>
            <a:r>
              <a:rPr lang="en-US" sz="2000" dirty="0"/>
              <a:t>Progress Report/Reviews</a:t>
            </a:r>
          </a:p>
          <a:p>
            <a:pPr lvl="2" eaLnBrk="1" hangingPunct="1"/>
            <a:r>
              <a:rPr lang="en-US" sz="2000" dirty="0"/>
              <a:t>Treatment Summary</a:t>
            </a:r>
          </a:p>
          <a:p>
            <a:pPr lvl="2" eaLnBrk="1" hangingPunct="1">
              <a:buFont typeface="Wingdings" pitchFamily="2" charset="2"/>
              <a:buNone/>
            </a:pPr>
            <a:endParaRPr lang="en-US" sz="18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p:txBody>
          <a:bodyPr/>
          <a:lstStyle/>
          <a:p>
            <a:pPr eaLnBrk="1" hangingPunct="1"/>
            <a:r>
              <a:rPr lang="en-US" sz="3600" dirty="0">
                <a:effectLst/>
              </a:rPr>
              <a:t>What is the referral question</a:t>
            </a:r>
            <a:r>
              <a:rPr lang="en-US" sz="3600" dirty="0" smtClean="0">
                <a:effectLst/>
              </a:rPr>
              <a:t>?</a:t>
            </a:r>
            <a:endParaRPr lang="en-US" sz="3600" dirty="0">
              <a:effectLst/>
            </a:endParaRPr>
          </a:p>
        </p:txBody>
      </p:sp>
      <p:sp>
        <p:nvSpPr>
          <p:cNvPr id="55299" name="Rectangle 3"/>
          <p:cNvSpPr>
            <a:spLocks noGrp="1" noChangeArrowheads="1"/>
          </p:cNvSpPr>
          <p:nvPr>
            <p:ph type="body" idx="4294967295"/>
          </p:nvPr>
        </p:nvSpPr>
        <p:spPr/>
        <p:txBody>
          <a:bodyPr>
            <a:normAutofit lnSpcReduction="10000"/>
          </a:bodyPr>
          <a:lstStyle/>
          <a:p>
            <a:pPr eaLnBrk="1" hangingPunct="1">
              <a:lnSpc>
                <a:spcPct val="80000"/>
              </a:lnSpc>
            </a:pPr>
            <a:r>
              <a:rPr lang="en-US" sz="4000" i="1" u="sng" dirty="0"/>
              <a:t>Forensic</a:t>
            </a:r>
            <a:r>
              <a:rPr lang="en-US" sz="4000" i="1" dirty="0"/>
              <a:t> sex offense evaluations:</a:t>
            </a:r>
            <a:endParaRPr lang="en-US" sz="4000" dirty="0"/>
          </a:p>
          <a:p>
            <a:pPr lvl="1" eaLnBrk="1" hangingPunct="1">
              <a:lnSpc>
                <a:spcPct val="80000"/>
              </a:lnSpc>
            </a:pPr>
            <a:r>
              <a:rPr lang="en-US" sz="2400" dirty="0"/>
              <a:t>Purpose is to provide clinically relevant data to a third party, who must make an important </a:t>
            </a:r>
            <a:r>
              <a:rPr lang="en-US" sz="2400" dirty="0" smtClean="0"/>
              <a:t>decision </a:t>
            </a:r>
            <a:r>
              <a:rPr lang="en-US" sz="2400" dirty="0"/>
              <a:t>about the </a:t>
            </a:r>
            <a:r>
              <a:rPr lang="en-US" sz="2400" dirty="0" err="1" smtClean="0"/>
              <a:t>evaluee</a:t>
            </a:r>
            <a:endParaRPr lang="en-US" sz="2400" dirty="0"/>
          </a:p>
          <a:p>
            <a:pPr lvl="1" eaLnBrk="1" hangingPunct="1">
              <a:lnSpc>
                <a:spcPct val="80000"/>
              </a:lnSpc>
              <a:spcAft>
                <a:spcPct val="50000"/>
              </a:spcAft>
            </a:pPr>
            <a:r>
              <a:rPr lang="en-US" sz="2400" dirty="0" smtClean="0"/>
              <a:t>A therapist </a:t>
            </a:r>
            <a:r>
              <a:rPr lang="en-US" sz="2400" dirty="0"/>
              <a:t>may use </a:t>
            </a:r>
            <a:r>
              <a:rPr lang="en-US" sz="2400" dirty="0" smtClean="0"/>
              <a:t>the forensic </a:t>
            </a:r>
            <a:r>
              <a:rPr lang="en-US" sz="2400" dirty="0" err="1"/>
              <a:t>eval</a:t>
            </a:r>
            <a:r>
              <a:rPr lang="en-US" sz="2400" dirty="0"/>
              <a:t> to help guide treatment planning, but that is not the </a:t>
            </a:r>
            <a:r>
              <a:rPr lang="en-US" sz="2400" u="sng" dirty="0"/>
              <a:t>purpose</a:t>
            </a:r>
            <a:r>
              <a:rPr lang="en-US" sz="2400" dirty="0"/>
              <a:t> of the evaluation</a:t>
            </a:r>
          </a:p>
          <a:p>
            <a:pPr eaLnBrk="1" hangingPunct="1">
              <a:lnSpc>
                <a:spcPct val="80000"/>
              </a:lnSpc>
            </a:pPr>
            <a:r>
              <a:rPr lang="en-US" sz="2800" dirty="0"/>
              <a:t>Examples:</a:t>
            </a:r>
          </a:p>
          <a:p>
            <a:pPr lvl="2" eaLnBrk="1" hangingPunct="1">
              <a:lnSpc>
                <a:spcPct val="80000"/>
              </a:lnSpc>
            </a:pPr>
            <a:r>
              <a:rPr lang="en-US" sz="2000" dirty="0"/>
              <a:t>Sexually Violent Predator Evaluations</a:t>
            </a:r>
          </a:p>
          <a:p>
            <a:pPr lvl="2" eaLnBrk="1" hangingPunct="1">
              <a:lnSpc>
                <a:spcPct val="80000"/>
              </a:lnSpc>
            </a:pPr>
            <a:r>
              <a:rPr lang="en-US" sz="2000" dirty="0"/>
              <a:t>Pre-sentence risk assessment</a:t>
            </a:r>
          </a:p>
          <a:p>
            <a:pPr lvl="2" eaLnBrk="1" hangingPunct="1">
              <a:lnSpc>
                <a:spcPct val="80000"/>
              </a:lnSpc>
            </a:pPr>
            <a:r>
              <a:rPr lang="en-US" sz="2000" dirty="0"/>
              <a:t>Pre-release risk assessment</a:t>
            </a:r>
          </a:p>
          <a:p>
            <a:pPr lvl="2" eaLnBrk="1" hangingPunct="1">
              <a:lnSpc>
                <a:spcPct val="80000"/>
              </a:lnSpc>
            </a:pPr>
            <a:r>
              <a:rPr lang="en-US" sz="2000" dirty="0"/>
              <a:t>Post-commitment Annual Reviews</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a:lstStyle/>
          <a:p>
            <a:pPr eaLnBrk="1" hangingPunct="1"/>
            <a:r>
              <a:rPr lang="en-US" sz="3200" dirty="0">
                <a:effectLst/>
              </a:rPr>
              <a:t>Avoiding dual role conflicts:</a:t>
            </a:r>
            <a:br>
              <a:rPr lang="en-US" sz="3200" dirty="0">
                <a:effectLst/>
              </a:rPr>
            </a:br>
            <a:r>
              <a:rPr lang="en-US" sz="3200" dirty="0">
                <a:effectLst/>
              </a:rPr>
              <a:t> Question #2</a:t>
            </a:r>
          </a:p>
        </p:txBody>
      </p:sp>
      <p:sp>
        <p:nvSpPr>
          <p:cNvPr id="25604" name="Rectangle 4"/>
          <p:cNvSpPr>
            <a:spLocks noGrp="1" noChangeArrowheads="1"/>
          </p:cNvSpPr>
          <p:nvPr>
            <p:ph type="body" idx="4294967295"/>
          </p:nvPr>
        </p:nvSpPr>
        <p:spPr>
          <a:xfrm>
            <a:off x="457200" y="1905000"/>
            <a:ext cx="8229600" cy="4530725"/>
          </a:xfrm>
        </p:spPr>
        <p:txBody>
          <a:bodyPr/>
          <a:lstStyle/>
          <a:p>
            <a:pPr eaLnBrk="1" hangingPunct="1"/>
            <a:r>
              <a:rPr lang="en-US" sz="2800" dirty="0"/>
              <a:t>Am I the appropriate person to address this question?</a:t>
            </a:r>
          </a:p>
          <a:p>
            <a:pPr lvl="2" eaLnBrk="1" hangingPunct="1"/>
            <a:r>
              <a:rPr lang="en-US" dirty="0"/>
              <a:t>Do I have the relevant expertise (clinical/forensic)?</a:t>
            </a:r>
          </a:p>
          <a:p>
            <a:pPr lvl="2" eaLnBrk="1" hangingPunct="1"/>
            <a:r>
              <a:rPr lang="en-US" dirty="0"/>
              <a:t>Do I know the limits of my professional expertise/competence?</a:t>
            </a:r>
          </a:p>
          <a:p>
            <a:pPr lvl="2" eaLnBrk="1" hangingPunct="1"/>
            <a:r>
              <a:rPr lang="en-US" dirty="0"/>
              <a:t>Do I (or will I </a:t>
            </a:r>
            <a:r>
              <a:rPr lang="en-US" dirty="0" err="1"/>
              <a:t>foreseeably</a:t>
            </a:r>
            <a:r>
              <a:rPr lang="en-US" dirty="0"/>
              <a:t>) have another role with the individual being evaluated?  </a:t>
            </a:r>
          </a:p>
          <a:p>
            <a:pPr lvl="2" eaLnBrk="1" hangingPunct="1"/>
            <a:r>
              <a:rPr lang="en-US" dirty="0"/>
              <a:t>Is my role understood by all parties?</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a:xfrm>
            <a:off x="152400" y="274638"/>
            <a:ext cx="8839200" cy="1143000"/>
          </a:xfrm>
        </p:spPr>
        <p:txBody>
          <a:bodyPr>
            <a:normAutofit fontScale="90000"/>
          </a:bodyPr>
          <a:lstStyle/>
          <a:p>
            <a:pPr eaLnBrk="1" hangingPunct="1"/>
            <a:r>
              <a:rPr lang="en-US" sz="2800" dirty="0">
                <a:effectLst/>
              </a:rPr>
              <a:t>Am I the appropriate person to address this question?</a:t>
            </a:r>
            <a:br>
              <a:rPr lang="en-US" sz="2800" dirty="0">
                <a:effectLst/>
              </a:rPr>
            </a:br>
            <a:endParaRPr lang="en-US" sz="2800" dirty="0">
              <a:effectLst/>
            </a:endParaRPr>
          </a:p>
        </p:txBody>
      </p:sp>
      <p:sp>
        <p:nvSpPr>
          <p:cNvPr id="53251" name="Rectangle 3"/>
          <p:cNvSpPr>
            <a:spLocks noGrp="1" noChangeArrowheads="1"/>
          </p:cNvSpPr>
          <p:nvPr>
            <p:ph type="body" idx="4294967295"/>
          </p:nvPr>
        </p:nvSpPr>
        <p:spPr/>
        <p:txBody>
          <a:bodyPr/>
          <a:lstStyle/>
          <a:p>
            <a:pPr eaLnBrk="1" hangingPunct="1"/>
            <a:r>
              <a:rPr lang="en-US" dirty="0"/>
              <a:t>Do I have the appropriate education and training?</a:t>
            </a:r>
          </a:p>
          <a:p>
            <a:pPr lvl="2" eaLnBrk="1" hangingPunct="1"/>
            <a:r>
              <a:rPr lang="en-US" u="sng" dirty="0"/>
              <a:t>Therapeutic</a:t>
            </a:r>
            <a:r>
              <a:rPr lang="en-US" dirty="0"/>
              <a:t> sex offense evaluations:</a:t>
            </a:r>
          </a:p>
          <a:p>
            <a:pPr lvl="3" eaLnBrk="1" hangingPunct="1"/>
            <a:r>
              <a:rPr lang="en-US" sz="2400" dirty="0"/>
              <a:t>Basic clinical skills </a:t>
            </a:r>
          </a:p>
          <a:p>
            <a:pPr lvl="3" eaLnBrk="1" hangingPunct="1"/>
            <a:r>
              <a:rPr lang="en-US" sz="2400" dirty="0"/>
              <a:t>Knowledge/experience regarding sexual offense behavior </a:t>
            </a:r>
          </a:p>
          <a:p>
            <a:pPr lvl="3" eaLnBrk="1" hangingPunct="1"/>
            <a:r>
              <a:rPr lang="en-US" sz="2400" dirty="0"/>
              <a:t>Knowledge of risk-based treatment principles </a:t>
            </a:r>
          </a:p>
          <a:p>
            <a:pPr lvl="3" eaLnBrk="1" hangingPunct="1"/>
            <a:r>
              <a:rPr lang="en-US" sz="2400" dirty="0"/>
              <a:t>Experience delivering cognitive-behavioral therapy </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a:xfrm>
            <a:off x="152400" y="274638"/>
            <a:ext cx="8839200" cy="1143000"/>
          </a:xfrm>
        </p:spPr>
        <p:txBody>
          <a:bodyPr>
            <a:normAutofit fontScale="90000"/>
          </a:bodyPr>
          <a:lstStyle/>
          <a:p>
            <a:pPr eaLnBrk="1" hangingPunct="1"/>
            <a:r>
              <a:rPr lang="en-US" sz="2800" dirty="0">
                <a:effectLst/>
              </a:rPr>
              <a:t>Am I the appropriate person to address this question?</a:t>
            </a:r>
            <a:br>
              <a:rPr lang="en-US" sz="2800" dirty="0">
                <a:effectLst/>
              </a:rPr>
            </a:br>
            <a:endParaRPr lang="en-US" sz="2800" dirty="0">
              <a:effectLst/>
            </a:endParaRPr>
          </a:p>
        </p:txBody>
      </p:sp>
      <p:sp>
        <p:nvSpPr>
          <p:cNvPr id="53251" name="Rectangle 3"/>
          <p:cNvSpPr>
            <a:spLocks noGrp="1" noChangeArrowheads="1"/>
          </p:cNvSpPr>
          <p:nvPr>
            <p:ph type="body" idx="4294967295"/>
          </p:nvPr>
        </p:nvSpPr>
        <p:spPr/>
        <p:txBody>
          <a:bodyPr/>
          <a:lstStyle/>
          <a:p>
            <a:pPr eaLnBrk="1" hangingPunct="1"/>
            <a:r>
              <a:rPr lang="en-US" dirty="0"/>
              <a:t>Do I have the appropriate education and training?</a:t>
            </a:r>
          </a:p>
          <a:p>
            <a:pPr lvl="2" eaLnBrk="1" hangingPunct="1"/>
            <a:r>
              <a:rPr lang="en-US" u="sng" dirty="0"/>
              <a:t>Forensic</a:t>
            </a:r>
            <a:r>
              <a:rPr lang="en-US" dirty="0"/>
              <a:t> sex offense evaluations:</a:t>
            </a:r>
          </a:p>
          <a:p>
            <a:pPr lvl="3" eaLnBrk="1" hangingPunct="1"/>
            <a:r>
              <a:rPr lang="en-US" sz="2400" dirty="0"/>
              <a:t>All of the prior slide, plus….</a:t>
            </a:r>
          </a:p>
          <a:p>
            <a:pPr lvl="3" eaLnBrk="1" hangingPunct="1"/>
            <a:r>
              <a:rPr lang="en-US" sz="2400" dirty="0"/>
              <a:t>Knowledge of specific elements of psycho-legal question </a:t>
            </a:r>
          </a:p>
          <a:p>
            <a:pPr lvl="3" eaLnBrk="1" hangingPunct="1"/>
            <a:r>
              <a:rPr lang="en-US" sz="2400" dirty="0"/>
              <a:t>Knowledge of/experience with empirically based risk assessment factors and procedures</a:t>
            </a:r>
          </a:p>
          <a:p>
            <a:pPr lvl="3" eaLnBrk="1" hangingPunct="1"/>
            <a:r>
              <a:rPr lang="en-US" sz="2400" dirty="0"/>
              <a:t>Knowledge of/access to current relevant professional literature/research</a:t>
            </a:r>
            <a:endParaRPr lang="en-US" sz="1600"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152400" y="274638"/>
            <a:ext cx="8839200" cy="1143000"/>
          </a:xfrm>
        </p:spPr>
        <p:txBody>
          <a:bodyPr/>
          <a:lstStyle/>
          <a:p>
            <a:pPr eaLnBrk="1" hangingPunct="1"/>
            <a:r>
              <a:rPr lang="en-US" sz="2800" dirty="0">
                <a:effectLst/>
              </a:rPr>
              <a:t>Am I the appropriate person to address this question?</a:t>
            </a:r>
          </a:p>
        </p:txBody>
      </p:sp>
      <p:sp>
        <p:nvSpPr>
          <p:cNvPr id="82947" name="Rectangle 3"/>
          <p:cNvSpPr>
            <a:spLocks noGrp="1" noChangeArrowheads="1"/>
          </p:cNvSpPr>
          <p:nvPr>
            <p:ph type="body" idx="4294967295"/>
          </p:nvPr>
        </p:nvSpPr>
        <p:spPr>
          <a:xfrm>
            <a:off x="457200" y="1600200"/>
            <a:ext cx="8229600" cy="4953000"/>
          </a:xfrm>
        </p:spPr>
        <p:txBody>
          <a:bodyPr/>
          <a:lstStyle/>
          <a:p>
            <a:pPr eaLnBrk="1" hangingPunct="1"/>
            <a:r>
              <a:rPr lang="en-US" dirty="0"/>
              <a:t>Do I know the limits of my professional expertise/competence? </a:t>
            </a:r>
            <a:r>
              <a:rPr lang="en-US" i="1" u="sng" dirty="0"/>
              <a:t>With this client?</a:t>
            </a:r>
          </a:p>
          <a:p>
            <a:pPr lvl="1" eaLnBrk="1" hangingPunct="1"/>
            <a:r>
              <a:rPr lang="en-US" dirty="0"/>
              <a:t>Clinical Expertise vs. Forensic Expertise</a:t>
            </a:r>
          </a:p>
          <a:p>
            <a:pPr lvl="2" eaLnBrk="1" hangingPunct="1"/>
            <a:r>
              <a:rPr lang="en-US" dirty="0"/>
              <a:t>Therapist is still an “expert person,” but that is not the same as the forensic expert</a:t>
            </a:r>
          </a:p>
          <a:p>
            <a:pPr lvl="1" eaLnBrk="1" hangingPunct="1"/>
            <a:r>
              <a:rPr lang="en-US" dirty="0"/>
              <a:t>Therapists must acknowledge the limits of what they can accurately and reliably say based on </a:t>
            </a:r>
            <a:r>
              <a:rPr lang="en-US" u="sng" dirty="0"/>
              <a:t>therapeutic</a:t>
            </a:r>
            <a:r>
              <a:rPr lang="en-US" dirty="0"/>
              <a:t> relationships.</a:t>
            </a:r>
            <a:endParaRPr lang="en-US" i="1"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idx="4294967295"/>
          </p:nvPr>
        </p:nvSpPr>
        <p:spPr>
          <a:xfrm>
            <a:off x="152400" y="274638"/>
            <a:ext cx="8839200" cy="1143000"/>
          </a:xfrm>
        </p:spPr>
        <p:txBody>
          <a:bodyPr>
            <a:normAutofit fontScale="90000"/>
          </a:bodyPr>
          <a:lstStyle/>
          <a:p>
            <a:pPr eaLnBrk="1" hangingPunct="1">
              <a:defRPr/>
            </a:pPr>
            <a:r>
              <a:rPr lang="en-US" sz="3200" dirty="0">
                <a:effectLst/>
                <a:latin typeface="+mj-lt"/>
                <a:ea typeface="+mj-ea"/>
                <a:cs typeface="+mj-cs"/>
              </a:rPr>
              <a:t>Avoiding dual role conflicts as therapists: </a:t>
            </a:r>
            <a:r>
              <a:rPr lang="en-US" sz="2800" dirty="0">
                <a:effectLst/>
                <a:latin typeface="+mj-lt"/>
                <a:ea typeface="+mj-ea"/>
                <a:cs typeface="+mj-cs"/>
              </a:rPr>
              <a:t>Respect professional limits</a:t>
            </a:r>
            <a:r>
              <a:rPr lang="en-US" sz="2800" dirty="0">
                <a:effectLst>
                  <a:outerShdw blurRad="38100" dist="38100" dir="2700000" algn="tl">
                    <a:srgbClr val="000000"/>
                  </a:outerShdw>
                </a:effectLst>
                <a:latin typeface="+mj-lt"/>
                <a:ea typeface="+mj-ea"/>
                <a:cs typeface="+mj-cs"/>
              </a:rPr>
              <a:t/>
            </a:r>
            <a:br>
              <a:rPr lang="en-US" sz="2800" dirty="0">
                <a:effectLst>
                  <a:outerShdw blurRad="38100" dist="38100" dir="2700000" algn="tl">
                    <a:srgbClr val="000000"/>
                  </a:outerShdw>
                </a:effectLst>
                <a:latin typeface="+mj-lt"/>
                <a:ea typeface="+mj-ea"/>
                <a:cs typeface="+mj-cs"/>
              </a:rPr>
            </a:br>
            <a:endParaRPr lang="en-US" sz="1600" i="1" dirty="0">
              <a:solidFill>
                <a:srgbClr val="FFFF00"/>
              </a:solidFill>
              <a:effectLst>
                <a:outerShdw blurRad="38100" dist="38100" dir="2700000" algn="tl">
                  <a:srgbClr val="000000"/>
                </a:outerShdw>
              </a:effectLst>
              <a:latin typeface="+mj-lt"/>
              <a:ea typeface="+mj-ea"/>
              <a:cs typeface="+mj-cs"/>
            </a:endParaRPr>
          </a:p>
        </p:txBody>
      </p:sp>
      <p:sp>
        <p:nvSpPr>
          <p:cNvPr id="95235" name="Rectangle 3"/>
          <p:cNvSpPr>
            <a:spLocks noGrp="1" noChangeArrowheads="1"/>
          </p:cNvSpPr>
          <p:nvPr>
            <p:ph type="body" idx="4294967295"/>
          </p:nvPr>
        </p:nvSpPr>
        <p:spPr/>
        <p:txBody>
          <a:bodyPr/>
          <a:lstStyle/>
          <a:p>
            <a:pPr eaLnBrk="1" hangingPunct="1">
              <a:buFont typeface="Wingdings" pitchFamily="2" charset="2"/>
              <a:buNone/>
            </a:pPr>
            <a:r>
              <a:rPr lang="en-US" sz="2800" dirty="0"/>
              <a:t>When asked psycho-legal questions, therapist witnesses must be willing to respond: </a:t>
            </a:r>
          </a:p>
          <a:p>
            <a:pPr lvl="1" eaLnBrk="1" hangingPunct="1"/>
            <a:r>
              <a:rPr lang="en-US" sz="2400" dirty="0"/>
              <a:t>“I cannot answer that question given my role in this case”</a:t>
            </a:r>
          </a:p>
          <a:p>
            <a:pPr lvl="1" eaLnBrk="1" hangingPunct="1"/>
            <a:r>
              <a:rPr lang="en-US" sz="2400" dirty="0"/>
              <a:t>“I do not have an adequate professional basis to answer that question”</a:t>
            </a:r>
          </a:p>
          <a:p>
            <a:pPr lvl="1" eaLnBrk="1" hangingPunct="1"/>
            <a:r>
              <a:rPr lang="en-US" sz="2400" dirty="0"/>
              <a:t>“I did not conduct the kind of evaluation necessary to reliably answer that question”</a:t>
            </a:r>
          </a:p>
          <a:p>
            <a:pPr lvl="1" eaLnBrk="1" hangingPunct="1"/>
            <a:r>
              <a:rPr lang="en-US" sz="2400" dirty="0"/>
              <a:t>“I can only tell you what I observed”</a:t>
            </a:r>
          </a:p>
          <a:p>
            <a:pPr lvl="1" eaLnBrk="1" hangingPunct="1"/>
            <a:r>
              <a:rPr lang="en-US" sz="2400" dirty="0"/>
              <a:t>“I can only tell you what my patient told me”. </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152400" y="274638"/>
            <a:ext cx="8839200" cy="1143000"/>
          </a:xfrm>
        </p:spPr>
        <p:txBody>
          <a:bodyPr/>
          <a:lstStyle/>
          <a:p>
            <a:pPr eaLnBrk="1" hangingPunct="1"/>
            <a:r>
              <a:rPr lang="en-US" sz="2800" dirty="0">
                <a:effectLst/>
              </a:rPr>
              <a:t>Am I the appropriate person to address this question?</a:t>
            </a:r>
          </a:p>
        </p:txBody>
      </p:sp>
      <p:sp>
        <p:nvSpPr>
          <p:cNvPr id="82947" name="Rectangle 3"/>
          <p:cNvSpPr>
            <a:spLocks noGrp="1" noChangeArrowheads="1"/>
          </p:cNvSpPr>
          <p:nvPr>
            <p:ph type="body" idx="4294967295"/>
          </p:nvPr>
        </p:nvSpPr>
        <p:spPr>
          <a:xfrm>
            <a:off x="457200" y="1600200"/>
            <a:ext cx="8229600" cy="4953000"/>
          </a:xfrm>
        </p:spPr>
        <p:txBody>
          <a:bodyPr/>
          <a:lstStyle/>
          <a:p>
            <a:pPr eaLnBrk="1" hangingPunct="1"/>
            <a:r>
              <a:rPr lang="en-US" dirty="0"/>
              <a:t>Do I (</a:t>
            </a:r>
            <a:r>
              <a:rPr lang="en-US" i="1" dirty="0"/>
              <a:t>or will I </a:t>
            </a:r>
            <a:r>
              <a:rPr lang="en-US" i="1" dirty="0" err="1"/>
              <a:t>foreseeably</a:t>
            </a:r>
            <a:r>
              <a:rPr lang="en-US" dirty="0"/>
              <a:t>) have another role with the individual being evaluated, that might impair my objectivity and/or my credibility?</a:t>
            </a:r>
          </a:p>
          <a:p>
            <a:pPr lvl="2" eaLnBrk="1" hangingPunct="1"/>
            <a:r>
              <a:rPr lang="en-US" dirty="0"/>
              <a:t>Note: the question is not “are you objective”?</a:t>
            </a:r>
          </a:p>
          <a:p>
            <a:pPr eaLnBrk="1" hangingPunct="1"/>
            <a:endParaRPr lang="en-US"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idx="4294967295"/>
          </p:nvPr>
        </p:nvSpPr>
        <p:spPr/>
        <p:txBody>
          <a:bodyPr/>
          <a:lstStyle/>
          <a:p>
            <a:pPr eaLnBrk="1" hangingPunct="1"/>
            <a:r>
              <a:rPr lang="en-US" sz="3200" dirty="0">
                <a:effectLst/>
              </a:rPr>
              <a:t>Avoiding dual role conflicts:</a:t>
            </a:r>
            <a:br>
              <a:rPr lang="en-US" sz="3200" dirty="0">
                <a:effectLst/>
              </a:rPr>
            </a:br>
            <a:r>
              <a:rPr lang="en-US" sz="3200" dirty="0">
                <a:effectLst/>
              </a:rPr>
              <a:t>Question #3</a:t>
            </a:r>
          </a:p>
        </p:txBody>
      </p:sp>
      <p:sp>
        <p:nvSpPr>
          <p:cNvPr id="90115" name="Rectangle 3"/>
          <p:cNvSpPr>
            <a:spLocks noGrp="1" noChangeArrowheads="1"/>
          </p:cNvSpPr>
          <p:nvPr>
            <p:ph type="body" idx="4294967295"/>
          </p:nvPr>
        </p:nvSpPr>
        <p:spPr>
          <a:xfrm>
            <a:off x="457200" y="1905000"/>
            <a:ext cx="8229600" cy="4530725"/>
          </a:xfrm>
        </p:spPr>
        <p:txBody>
          <a:bodyPr/>
          <a:lstStyle/>
          <a:p>
            <a:pPr eaLnBrk="1" hangingPunct="1">
              <a:lnSpc>
                <a:spcPct val="90000"/>
              </a:lnSpc>
            </a:pPr>
            <a:r>
              <a:rPr lang="en-US" sz="2400" dirty="0"/>
              <a:t>Is my role clearly understood by all parties?</a:t>
            </a:r>
          </a:p>
          <a:p>
            <a:pPr lvl="1" eaLnBrk="1" hangingPunct="1">
              <a:lnSpc>
                <a:spcPct val="90000"/>
              </a:lnSpc>
            </a:pPr>
            <a:r>
              <a:rPr lang="en-US" sz="2400" dirty="0"/>
              <a:t>ALWAYS conduct a comprehensive informed consent procedure</a:t>
            </a:r>
          </a:p>
          <a:p>
            <a:pPr lvl="1" eaLnBrk="1" hangingPunct="1">
              <a:lnSpc>
                <a:spcPct val="90000"/>
              </a:lnSpc>
            </a:pPr>
            <a:r>
              <a:rPr lang="en-US" sz="2400" dirty="0"/>
              <a:t>Informed consent </a:t>
            </a:r>
            <a:r>
              <a:rPr lang="en-US" sz="2400" dirty="0" smtClean="0"/>
              <a:t>should clarify:</a:t>
            </a:r>
            <a:endParaRPr lang="en-US" sz="2400" dirty="0"/>
          </a:p>
          <a:p>
            <a:pPr lvl="2" eaLnBrk="1" hangingPunct="1">
              <a:lnSpc>
                <a:spcPct val="90000"/>
              </a:lnSpc>
            </a:pPr>
            <a:r>
              <a:rPr lang="en-US" dirty="0" smtClean="0"/>
              <a:t>N</a:t>
            </a:r>
            <a:r>
              <a:rPr lang="en-US" dirty="0" smtClean="0"/>
              <a:t>ature </a:t>
            </a:r>
            <a:r>
              <a:rPr lang="en-US" dirty="0"/>
              <a:t>of professional relationship</a:t>
            </a:r>
          </a:p>
          <a:p>
            <a:pPr lvl="2" eaLnBrk="1" hangingPunct="1">
              <a:lnSpc>
                <a:spcPct val="90000"/>
              </a:lnSpc>
            </a:pPr>
            <a:r>
              <a:rPr lang="en-US" dirty="0" smtClean="0"/>
              <a:t>C</a:t>
            </a:r>
            <a:r>
              <a:rPr lang="en-US" dirty="0" smtClean="0"/>
              <a:t>onfidentiality </a:t>
            </a:r>
            <a:r>
              <a:rPr lang="en-US" dirty="0"/>
              <a:t>issues</a:t>
            </a:r>
          </a:p>
          <a:p>
            <a:pPr lvl="2" eaLnBrk="1" hangingPunct="1">
              <a:lnSpc>
                <a:spcPct val="90000"/>
              </a:lnSpc>
            </a:pPr>
            <a:r>
              <a:rPr lang="en-US" dirty="0" smtClean="0"/>
              <a:t>A</a:t>
            </a:r>
            <a:r>
              <a:rPr lang="en-US" dirty="0" smtClean="0"/>
              <a:t>ccess </a:t>
            </a:r>
            <a:r>
              <a:rPr lang="en-US" dirty="0"/>
              <a:t>to information issues</a:t>
            </a:r>
          </a:p>
          <a:p>
            <a:pPr lvl="1" eaLnBrk="1" hangingPunct="1">
              <a:lnSpc>
                <a:spcPct val="90000"/>
              </a:lnSpc>
              <a:buFontTx/>
              <a:buNone/>
            </a:pPr>
            <a:endParaRPr lang="en-US" sz="24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a:xfrm>
            <a:off x="381000" y="0"/>
            <a:ext cx="8229600" cy="1143000"/>
          </a:xfrm>
        </p:spPr>
        <p:txBody>
          <a:bodyPr/>
          <a:lstStyle/>
          <a:p>
            <a:pPr eaLnBrk="1" hangingPunct="1">
              <a:defRPr/>
            </a:pPr>
            <a:r>
              <a:rPr lang="en-US" dirty="0">
                <a:effectLst/>
                <a:latin typeface="+mj-lt"/>
                <a:ea typeface="+mj-ea"/>
                <a:cs typeface="+mj-cs"/>
              </a:rPr>
              <a:t>Recommendations</a:t>
            </a:r>
          </a:p>
        </p:txBody>
      </p:sp>
      <p:sp>
        <p:nvSpPr>
          <p:cNvPr id="62467" name="Rectangle 3"/>
          <p:cNvSpPr>
            <a:spLocks noGrp="1" noChangeArrowheads="1"/>
          </p:cNvSpPr>
          <p:nvPr>
            <p:ph type="body" idx="4294967295"/>
          </p:nvPr>
        </p:nvSpPr>
        <p:spPr>
          <a:xfrm>
            <a:off x="457200" y="990600"/>
            <a:ext cx="8229600" cy="5486400"/>
          </a:xfrm>
        </p:spPr>
        <p:txBody>
          <a:bodyPr/>
          <a:lstStyle/>
          <a:p>
            <a:pPr eaLnBrk="1" hangingPunct="1">
              <a:lnSpc>
                <a:spcPct val="90000"/>
              </a:lnSpc>
            </a:pPr>
            <a:r>
              <a:rPr lang="en-US" sz="2800" dirty="0"/>
              <a:t>DO:</a:t>
            </a:r>
          </a:p>
          <a:p>
            <a:pPr lvl="1" eaLnBrk="1" hangingPunct="1">
              <a:lnSpc>
                <a:spcPct val="90000"/>
              </a:lnSpc>
              <a:spcAft>
                <a:spcPct val="40000"/>
              </a:spcAft>
            </a:pPr>
            <a:r>
              <a:rPr lang="en-US" dirty="0"/>
              <a:t>Be familiar with ethical principles and guidelines for clinical and forensic practice</a:t>
            </a:r>
          </a:p>
          <a:p>
            <a:pPr lvl="1" eaLnBrk="1" hangingPunct="1">
              <a:lnSpc>
                <a:spcPct val="90000"/>
              </a:lnSpc>
              <a:spcAft>
                <a:spcPct val="40000"/>
              </a:spcAft>
            </a:pPr>
            <a:r>
              <a:rPr lang="en-US" dirty="0"/>
              <a:t>Obtain formal forensic training before accepting referrals for sex offense risk assessments or other forensic evaluations </a:t>
            </a:r>
          </a:p>
          <a:p>
            <a:pPr lvl="1" eaLnBrk="1" hangingPunct="1">
              <a:lnSpc>
                <a:spcPct val="90000"/>
              </a:lnSpc>
            </a:pPr>
            <a:r>
              <a:rPr lang="en-US" dirty="0"/>
              <a:t>Clarify referral question prior to accepting the referral</a:t>
            </a:r>
          </a:p>
          <a:p>
            <a:pPr lvl="2" eaLnBrk="1" hangingPunct="1">
              <a:lnSpc>
                <a:spcPct val="90000"/>
              </a:lnSpc>
              <a:spcAft>
                <a:spcPct val="40000"/>
              </a:spcAft>
            </a:pPr>
            <a:r>
              <a:rPr lang="en-US" sz="2000" dirty="0"/>
              <a:t>Know the purpose of the </a:t>
            </a:r>
            <a:r>
              <a:rPr lang="en-US" sz="2000" dirty="0" err="1"/>
              <a:t>eval</a:t>
            </a:r>
            <a:r>
              <a:rPr lang="en-US" sz="2000" dirty="0"/>
              <a:t>, and your audience</a:t>
            </a:r>
          </a:p>
          <a:p>
            <a:pPr lvl="1" eaLnBrk="1" hangingPunct="1">
              <a:lnSpc>
                <a:spcPct val="90000"/>
              </a:lnSpc>
            </a:pPr>
            <a:r>
              <a:rPr lang="en-US" dirty="0"/>
              <a:t>Conduct an informed consent procedure</a:t>
            </a:r>
          </a:p>
          <a:p>
            <a:pPr lvl="2" eaLnBrk="1" hangingPunct="1">
              <a:lnSpc>
                <a:spcPct val="90000"/>
              </a:lnSpc>
              <a:spcAft>
                <a:spcPct val="40000"/>
              </a:spcAft>
            </a:pPr>
            <a:r>
              <a:rPr lang="en-US" sz="2000" dirty="0"/>
              <a:t>clarify your role, nature of </a:t>
            </a:r>
            <a:r>
              <a:rPr lang="en-US" sz="2000" dirty="0" err="1"/>
              <a:t>eval</a:t>
            </a:r>
            <a:r>
              <a:rPr lang="en-US" sz="2000" dirty="0"/>
              <a:t>/</a:t>
            </a:r>
            <a:r>
              <a:rPr lang="en-US" sz="2000" dirty="0" err="1"/>
              <a:t>Tx</a:t>
            </a:r>
            <a:r>
              <a:rPr lang="en-US" sz="2000" dirty="0"/>
              <a:t>, limitations of confidentiality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600" dirty="0" smtClean="0"/>
              <a:t>Ethical Decision-Making: </a:t>
            </a:r>
            <a:br>
              <a:rPr lang="en-US" sz="3600" dirty="0" smtClean="0"/>
            </a:br>
            <a:r>
              <a:rPr lang="en-US" sz="3600" dirty="0" smtClean="0"/>
              <a:t>Foundational Issues</a:t>
            </a:r>
            <a:r>
              <a:rPr lang="en-US" sz="3600" dirty="0" smtClean="0"/>
              <a:t/>
            </a:r>
            <a:br>
              <a:rPr lang="en-US" sz="3600" dirty="0" smtClean="0"/>
            </a:br>
            <a:endParaRPr lang="en-US" dirty="0"/>
          </a:p>
        </p:txBody>
      </p:sp>
      <p:sp>
        <p:nvSpPr>
          <p:cNvPr id="3" name="Subtitle 2"/>
          <p:cNvSpPr>
            <a:spLocks noGrp="1"/>
          </p:cNvSpPr>
          <p:nvPr>
            <p:ph type="subTitle" idx="1"/>
          </p:nvPr>
        </p:nvSpPr>
        <p:spPr/>
        <p:txBody>
          <a:bodyPr>
            <a:normAutofit/>
          </a:bodyPr>
          <a:lstStyle/>
          <a:p>
            <a:r>
              <a:rPr lang="en-US" sz="2800" b="1" dirty="0" smtClean="0"/>
              <a:t>Sources </a:t>
            </a:r>
            <a:r>
              <a:rPr lang="en-US" sz="2800" b="1" dirty="0" smtClean="0"/>
              <a:t>of </a:t>
            </a:r>
            <a:r>
              <a:rPr lang="en-US" sz="2800" b="1" dirty="0" smtClean="0"/>
              <a:t>Authority, </a:t>
            </a:r>
            <a:r>
              <a:rPr lang="en-US" sz="2400" b="1" dirty="0" smtClean="0"/>
              <a:t>Definitions &amp; </a:t>
            </a:r>
            <a:r>
              <a:rPr lang="en-US" sz="2400" b="1" dirty="0" smtClean="0"/>
              <a:t> </a:t>
            </a:r>
          </a:p>
          <a:p>
            <a:r>
              <a:rPr lang="en-US" sz="2400" b="1" dirty="0" smtClean="0"/>
              <a:t>Decision-Making Framework</a:t>
            </a: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a:xfrm>
            <a:off x="381000" y="0"/>
            <a:ext cx="8229600" cy="1143000"/>
          </a:xfrm>
        </p:spPr>
        <p:txBody>
          <a:bodyPr/>
          <a:lstStyle/>
          <a:p>
            <a:pPr eaLnBrk="1" hangingPunct="1">
              <a:defRPr/>
            </a:pPr>
            <a:r>
              <a:rPr lang="en-US" dirty="0">
                <a:effectLst/>
                <a:latin typeface="+mj-lt"/>
                <a:ea typeface="+mj-ea"/>
                <a:cs typeface="+mj-cs"/>
              </a:rPr>
              <a:t>Recommendations</a:t>
            </a:r>
          </a:p>
        </p:txBody>
      </p:sp>
      <p:sp>
        <p:nvSpPr>
          <p:cNvPr id="62467" name="Rectangle 3"/>
          <p:cNvSpPr>
            <a:spLocks noGrp="1" noChangeArrowheads="1"/>
          </p:cNvSpPr>
          <p:nvPr>
            <p:ph type="body" idx="4294967295"/>
          </p:nvPr>
        </p:nvSpPr>
        <p:spPr>
          <a:xfrm>
            <a:off x="457200" y="990600"/>
            <a:ext cx="8229600" cy="5486400"/>
          </a:xfrm>
        </p:spPr>
        <p:txBody>
          <a:bodyPr/>
          <a:lstStyle/>
          <a:p>
            <a:pPr eaLnBrk="1" hangingPunct="1"/>
            <a:r>
              <a:rPr lang="en-US" sz="2800" dirty="0"/>
              <a:t>DO:</a:t>
            </a:r>
          </a:p>
          <a:p>
            <a:pPr lvl="1" eaLnBrk="1" hangingPunct="1"/>
            <a:r>
              <a:rPr lang="en-US" dirty="0"/>
              <a:t>Recognize that everyone has his/her own role in management of the client</a:t>
            </a:r>
          </a:p>
          <a:p>
            <a:pPr lvl="2" eaLnBrk="1" hangingPunct="1"/>
            <a:r>
              <a:rPr lang="en-US" sz="2000" dirty="0"/>
              <a:t>Know what your role is (and is not)</a:t>
            </a:r>
          </a:p>
          <a:p>
            <a:pPr lvl="2" eaLnBrk="1" hangingPunct="1"/>
            <a:r>
              <a:rPr lang="en-US" sz="2000" dirty="0"/>
              <a:t>Don’t do someone else’s job</a:t>
            </a:r>
          </a:p>
          <a:p>
            <a:pPr lvl="2" eaLnBrk="1" hangingPunct="1"/>
            <a:r>
              <a:rPr lang="en-US" sz="2000" dirty="0"/>
              <a:t>Don’t diminish the value of your unique contribution</a:t>
            </a:r>
          </a:p>
          <a:p>
            <a:pPr lvl="2" eaLnBrk="1" hangingPunct="1">
              <a:buFont typeface="Wingdings" pitchFamily="2" charset="2"/>
              <a:buNone/>
            </a:pPr>
            <a:endParaRPr lang="en-US" sz="2000" dirty="0"/>
          </a:p>
          <a:p>
            <a:pPr lvl="1" eaLnBrk="1" hangingPunct="1"/>
            <a:r>
              <a:rPr lang="en-US" dirty="0"/>
              <a:t>Recognize your professional limits </a:t>
            </a:r>
          </a:p>
          <a:p>
            <a:pPr lvl="2" eaLnBrk="1" hangingPunct="1"/>
            <a:r>
              <a:rPr lang="en-US" sz="2000" dirty="0"/>
              <a:t>Know the strengths and weaknesses of your professional background and training</a:t>
            </a:r>
          </a:p>
          <a:p>
            <a:pPr lvl="2" eaLnBrk="1" hangingPunct="1"/>
            <a:r>
              <a:rPr lang="en-US" sz="2000" dirty="0"/>
              <a:t>Monitor behavior for erosion of basic treatment principles </a:t>
            </a:r>
          </a:p>
          <a:p>
            <a:pPr lvl="2" eaLnBrk="1" hangingPunct="1"/>
            <a:r>
              <a:rPr lang="en-US" sz="2000" dirty="0"/>
              <a:t>Acknowledge and report biases and role conflicts</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a:noFill/>
          <a:ln/>
        </p:spPr>
        <p:txBody>
          <a:bodyPr>
            <a:normAutofit fontScale="90000"/>
          </a:bodyPr>
          <a:lstStyle/>
          <a:p>
            <a:r>
              <a:rPr lang="en-US" dirty="0" smtClean="0"/>
              <a:t>Case Examples:</a:t>
            </a:r>
            <a:br>
              <a:rPr lang="en-US" dirty="0" smtClean="0"/>
            </a:br>
            <a:r>
              <a:rPr lang="en-US" dirty="0" smtClean="0"/>
              <a:t>Dual Roles</a:t>
            </a:r>
            <a:endParaRPr lang="en-US" dirty="0"/>
          </a:p>
        </p:txBody>
      </p:sp>
      <p:sp>
        <p:nvSpPr>
          <p:cNvPr id="218115" name="Rectangle 3"/>
          <p:cNvSpPr>
            <a:spLocks noGrp="1" noChangeArrowheads="1"/>
          </p:cNvSpPr>
          <p:nvPr>
            <p:ph type="body" idx="1"/>
          </p:nvPr>
        </p:nvSpPr>
        <p:spPr>
          <a:noFill/>
          <a:ln/>
        </p:spPr>
        <p:txBody>
          <a:bodyPr/>
          <a:lstStyle/>
          <a:p>
            <a:pPr lvl="3"/>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a:xfrm>
            <a:off x="457200" y="0"/>
            <a:ext cx="8229600" cy="1143000"/>
          </a:xfrm>
        </p:spPr>
        <p:txBody>
          <a:bodyPr/>
          <a:lstStyle/>
          <a:p>
            <a:pPr eaLnBrk="1" hangingPunct="1">
              <a:defRPr/>
            </a:pPr>
            <a:r>
              <a:rPr lang="en-US" dirty="0">
                <a:effectLst/>
                <a:latin typeface="+mj-lt"/>
                <a:ea typeface="+mj-ea"/>
                <a:cs typeface="+mj-cs"/>
              </a:rPr>
              <a:t>Recommendations</a:t>
            </a:r>
          </a:p>
        </p:txBody>
      </p:sp>
      <p:sp>
        <p:nvSpPr>
          <p:cNvPr id="83971" name="Rectangle 3"/>
          <p:cNvSpPr>
            <a:spLocks noGrp="1" noChangeArrowheads="1"/>
          </p:cNvSpPr>
          <p:nvPr>
            <p:ph type="body" idx="4294967295"/>
          </p:nvPr>
        </p:nvSpPr>
        <p:spPr>
          <a:xfrm>
            <a:off x="457200" y="1066800"/>
            <a:ext cx="8229600" cy="5562600"/>
          </a:xfrm>
        </p:spPr>
        <p:txBody>
          <a:bodyPr/>
          <a:lstStyle/>
          <a:p>
            <a:pPr eaLnBrk="1" hangingPunct="1"/>
            <a:r>
              <a:rPr lang="en-US" dirty="0"/>
              <a:t>DON’T:</a:t>
            </a:r>
          </a:p>
          <a:p>
            <a:pPr lvl="1" eaLnBrk="1" hangingPunct="1">
              <a:spcAft>
                <a:spcPct val="50000"/>
              </a:spcAft>
            </a:pPr>
            <a:r>
              <a:rPr lang="en-US" dirty="0"/>
              <a:t>Accept a third-party referral unless you have training in clinical forensic evaluation techniques AND expertise in the specific psycho-legal issue</a:t>
            </a:r>
          </a:p>
          <a:p>
            <a:pPr lvl="1" eaLnBrk="1" hangingPunct="1">
              <a:spcAft>
                <a:spcPct val="50000"/>
              </a:spcAft>
            </a:pPr>
            <a:r>
              <a:rPr lang="en-US" dirty="0"/>
              <a:t>Accept a referral to conduct a forensic evaluation of a party you have treated, are treating, and/or will treat</a:t>
            </a:r>
          </a:p>
          <a:p>
            <a:pPr lvl="1" eaLnBrk="1" hangingPunct="1">
              <a:spcAft>
                <a:spcPct val="50000"/>
              </a:spcAft>
            </a:pPr>
            <a:r>
              <a:rPr lang="en-US" dirty="0"/>
              <a:t>Conduct treatment/engage in treatment activities with a party you have evaluated forensically </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a:xfrm>
            <a:off x="457200" y="0"/>
            <a:ext cx="8229600" cy="1143000"/>
          </a:xfrm>
        </p:spPr>
        <p:txBody>
          <a:bodyPr/>
          <a:lstStyle/>
          <a:p>
            <a:pPr eaLnBrk="1" hangingPunct="1">
              <a:defRPr/>
            </a:pPr>
            <a:r>
              <a:rPr lang="en-US" dirty="0">
                <a:effectLst/>
                <a:latin typeface="+mj-lt"/>
                <a:ea typeface="+mj-ea"/>
                <a:cs typeface="+mj-cs"/>
              </a:rPr>
              <a:t>Recommendations</a:t>
            </a:r>
          </a:p>
        </p:txBody>
      </p:sp>
      <p:sp>
        <p:nvSpPr>
          <p:cNvPr id="83971" name="Rectangle 3"/>
          <p:cNvSpPr>
            <a:spLocks noGrp="1" noChangeArrowheads="1"/>
          </p:cNvSpPr>
          <p:nvPr>
            <p:ph type="body" idx="4294967295"/>
          </p:nvPr>
        </p:nvSpPr>
        <p:spPr>
          <a:xfrm>
            <a:off x="457200" y="1066800"/>
            <a:ext cx="8229600" cy="5562600"/>
          </a:xfrm>
        </p:spPr>
        <p:txBody>
          <a:bodyPr/>
          <a:lstStyle/>
          <a:p>
            <a:pPr eaLnBrk="1" hangingPunct="1">
              <a:lnSpc>
                <a:spcPct val="90000"/>
              </a:lnSpc>
            </a:pPr>
            <a:r>
              <a:rPr lang="en-US" dirty="0"/>
              <a:t>DON’T:</a:t>
            </a:r>
          </a:p>
          <a:p>
            <a:pPr lvl="1" eaLnBrk="1" hangingPunct="1">
              <a:lnSpc>
                <a:spcPct val="90000"/>
              </a:lnSpc>
              <a:spcAft>
                <a:spcPct val="50000"/>
              </a:spcAft>
            </a:pPr>
            <a:r>
              <a:rPr lang="en-US" dirty="0"/>
              <a:t>Provide forensic expert opinions about a client for whom you are providing treatment</a:t>
            </a:r>
          </a:p>
          <a:p>
            <a:pPr lvl="2" eaLnBrk="1" hangingPunct="1">
              <a:lnSpc>
                <a:spcPct val="90000"/>
              </a:lnSpc>
              <a:spcAft>
                <a:spcPct val="50000"/>
              </a:spcAft>
            </a:pPr>
            <a:r>
              <a:rPr lang="en-US" dirty="0"/>
              <a:t>e.g. don’t offer opinion about risk to re-offend </a:t>
            </a:r>
          </a:p>
          <a:p>
            <a:pPr lvl="1" eaLnBrk="1" hangingPunct="1">
              <a:lnSpc>
                <a:spcPct val="90000"/>
              </a:lnSpc>
              <a:spcAft>
                <a:spcPct val="50000"/>
              </a:spcAft>
            </a:pPr>
            <a:r>
              <a:rPr lang="en-US" dirty="0"/>
              <a:t>Be afraid to acknowledge counter-transference/vicarious trauma and seek consultation or supervision</a:t>
            </a:r>
          </a:p>
          <a:p>
            <a:pPr lvl="1" eaLnBrk="1" hangingPunct="1">
              <a:lnSpc>
                <a:spcPct val="90000"/>
              </a:lnSpc>
              <a:spcAft>
                <a:spcPct val="50000"/>
              </a:spcAft>
            </a:pPr>
            <a:r>
              <a:rPr lang="en-US" dirty="0"/>
              <a:t>Hesitate to confer regularly with colleagues regarding role issues</a:t>
            </a:r>
          </a:p>
          <a:p>
            <a:pPr lvl="1" eaLnBrk="1" hangingPunct="1">
              <a:lnSpc>
                <a:spcPct val="90000"/>
              </a:lnSpc>
              <a:spcAft>
                <a:spcPct val="50000"/>
              </a:spcAft>
            </a:pPr>
            <a:r>
              <a:rPr lang="en-US" dirty="0"/>
              <a:t>Fall prey to the erroneous belief that you are not vulnerable to bias – </a:t>
            </a:r>
            <a:r>
              <a:rPr lang="en-US" u="sng" dirty="0"/>
              <a:t>we are all</a:t>
            </a:r>
            <a:r>
              <a:rPr lang="en-US" dirty="0"/>
              <a:t> vulnerable</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a:noFill/>
          <a:ln/>
        </p:spPr>
        <p:txBody>
          <a:bodyPr/>
          <a:lstStyle/>
          <a:p>
            <a:r>
              <a:rPr lang="en-US"/>
              <a:t>The End</a:t>
            </a:r>
          </a:p>
        </p:txBody>
      </p:sp>
      <p:sp>
        <p:nvSpPr>
          <p:cNvPr id="218115" name="Rectangle 3"/>
          <p:cNvSpPr>
            <a:spLocks noGrp="1" noChangeArrowheads="1"/>
          </p:cNvSpPr>
          <p:nvPr>
            <p:ph type="body" idx="1"/>
          </p:nvPr>
        </p:nvSpPr>
        <p:spPr>
          <a:noFill/>
          <a:ln/>
        </p:spPr>
        <p:txBody>
          <a:bodyPr/>
          <a:lstStyle/>
          <a:p>
            <a:r>
              <a:rPr lang="en-US" dirty="0"/>
              <a:t>Thank you!</a:t>
            </a:r>
          </a:p>
          <a:p>
            <a:endParaRPr lang="en-US" dirty="0"/>
          </a:p>
          <a:p>
            <a:r>
              <a:rPr lang="en-US" dirty="0"/>
              <a:t>Questions?</a:t>
            </a:r>
          </a:p>
          <a:p>
            <a:pPr lvl="2"/>
            <a:r>
              <a:rPr lang="en-US" dirty="0"/>
              <a:t>Jennifer Wheeler, </a:t>
            </a:r>
            <a:r>
              <a:rPr lang="en-US" dirty="0" err="1"/>
              <a:t>Ph.D</a:t>
            </a:r>
            <a:r>
              <a:rPr lang="en-US" dirty="0"/>
              <a:t>:</a:t>
            </a:r>
          </a:p>
          <a:p>
            <a:pPr lvl="3"/>
            <a:r>
              <a:rPr lang="en-US" dirty="0"/>
              <a:t>Email: </a:t>
            </a:r>
            <a:r>
              <a:rPr lang="en-US" dirty="0">
                <a:hlinkClick r:id="rId3"/>
              </a:rPr>
              <a:t>dr.wheeler@yahoo.com</a:t>
            </a:r>
            <a:endParaRPr lang="en-US" dirty="0"/>
          </a:p>
          <a:p>
            <a:pPr lvl="3"/>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1"/>
            <a:r>
              <a:rPr lang="en-US" u="sng" dirty="0" smtClean="0"/>
              <a:t>Law</a:t>
            </a:r>
          </a:p>
          <a:p>
            <a:pPr lvl="2"/>
            <a:r>
              <a:rPr lang="en-US" dirty="0" err="1" smtClean="0"/>
              <a:t>RCWs</a:t>
            </a:r>
            <a:r>
              <a:rPr lang="en-US" dirty="0" smtClean="0"/>
              <a:t>, </a:t>
            </a:r>
            <a:r>
              <a:rPr lang="en-US" dirty="0" err="1" smtClean="0"/>
              <a:t>WACs</a:t>
            </a:r>
            <a:endParaRPr lang="en-US" dirty="0" smtClean="0"/>
          </a:p>
          <a:p>
            <a:pPr lvl="1"/>
            <a:endParaRPr lang="en-US" dirty="0" smtClean="0"/>
          </a:p>
          <a:p>
            <a:pPr lvl="1"/>
            <a:r>
              <a:rPr lang="en-US" u="sng" dirty="0" smtClean="0"/>
              <a:t>Ethics</a:t>
            </a:r>
          </a:p>
          <a:p>
            <a:pPr lvl="2"/>
            <a:r>
              <a:rPr lang="en-US" dirty="0" err="1" smtClean="0"/>
              <a:t>ATSA</a:t>
            </a:r>
            <a:r>
              <a:rPr lang="en-US" dirty="0" smtClean="0"/>
              <a:t> Professional Code of Ethics</a:t>
            </a:r>
          </a:p>
          <a:p>
            <a:pPr lvl="2"/>
            <a:r>
              <a:rPr lang="en-US" dirty="0" err="1" smtClean="0"/>
              <a:t>APA</a:t>
            </a:r>
            <a:r>
              <a:rPr lang="en-US" dirty="0" smtClean="0"/>
              <a:t> </a:t>
            </a:r>
            <a:r>
              <a:rPr lang="en-US" sz="2000" dirty="0" smtClean="0"/>
              <a:t>Ethical Principles of Psychologists and Code Of </a:t>
            </a:r>
            <a:r>
              <a:rPr lang="en-US" sz="2000" dirty="0" smtClean="0"/>
              <a:t>Conduct</a:t>
            </a:r>
          </a:p>
          <a:p>
            <a:pPr lvl="2"/>
            <a:r>
              <a:rPr lang="en-US" sz="2000" dirty="0" err="1" smtClean="0"/>
              <a:t>AAMFT</a:t>
            </a:r>
            <a:r>
              <a:rPr lang="en-US" sz="2000" dirty="0" smtClean="0"/>
              <a:t> Code of Ethics</a:t>
            </a:r>
          </a:p>
          <a:p>
            <a:pPr lvl="2"/>
            <a:r>
              <a:rPr lang="en-US" sz="2000" dirty="0" err="1" smtClean="0"/>
              <a:t>NASW</a:t>
            </a:r>
            <a:r>
              <a:rPr lang="en-US" sz="2000" dirty="0" smtClean="0"/>
              <a:t> Code of Ethics</a:t>
            </a:r>
          </a:p>
          <a:p>
            <a:pPr lvl="2"/>
            <a:r>
              <a:rPr lang="en-US" sz="2000" dirty="0" smtClean="0"/>
              <a:t>AMA Code of Medical Ethics</a:t>
            </a:r>
            <a:endParaRPr lang="en-US" dirty="0" smtClean="0"/>
          </a:p>
          <a:p>
            <a:pPr lvl="1"/>
            <a:endParaRPr lang="en-US" dirty="0" smtClean="0"/>
          </a:p>
          <a:p>
            <a:pPr lvl="1"/>
            <a:r>
              <a:rPr lang="en-US" u="sng" dirty="0" smtClean="0"/>
              <a:t>Clinical Practice Consensus (“Guidelines”)</a:t>
            </a:r>
          </a:p>
          <a:p>
            <a:pPr lvl="2"/>
            <a:r>
              <a:rPr lang="en-US" dirty="0" smtClean="0"/>
              <a:t>Specialty Guidelines for Forensic Psychologists</a:t>
            </a:r>
          </a:p>
          <a:p>
            <a:pPr lvl="2"/>
            <a:r>
              <a:rPr lang="en-US" dirty="0" err="1" smtClean="0"/>
              <a:t>APA</a:t>
            </a:r>
            <a:r>
              <a:rPr lang="en-US" dirty="0" smtClean="0"/>
              <a:t> Guidelines</a:t>
            </a:r>
          </a:p>
          <a:p>
            <a:pPr lvl="2"/>
            <a:r>
              <a:rPr lang="en-US" dirty="0" err="1" smtClean="0"/>
              <a:t>AFCC</a:t>
            </a:r>
            <a:r>
              <a:rPr lang="en-US" dirty="0" smtClean="0"/>
              <a:t> Guidelines for Court Involved Therapy</a:t>
            </a:r>
          </a:p>
          <a:p>
            <a:pPr lvl="1">
              <a:buNone/>
            </a:pPr>
            <a:endParaRPr lang="en-US" dirty="0" smtClean="0"/>
          </a:p>
          <a:p>
            <a:pPr lvl="1"/>
            <a:endParaRPr lang="en-US" dirty="0" smtClean="0"/>
          </a:p>
          <a:p>
            <a:endParaRPr lang="en-US" dirty="0" smtClean="0"/>
          </a:p>
        </p:txBody>
      </p:sp>
      <p:sp>
        <p:nvSpPr>
          <p:cNvPr id="2" name="Title 1"/>
          <p:cNvSpPr>
            <a:spLocks noGrp="1"/>
          </p:cNvSpPr>
          <p:nvPr>
            <p:ph type="title"/>
          </p:nvPr>
        </p:nvSpPr>
        <p:spPr/>
        <p:txBody>
          <a:bodyPr/>
          <a:lstStyle/>
          <a:p>
            <a:r>
              <a:rPr lang="en-US" dirty="0" smtClean="0"/>
              <a:t>Sources of Authority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Ethics</a:t>
            </a:r>
          </a:p>
          <a:p>
            <a:r>
              <a:rPr lang="en-US" dirty="0" smtClean="0"/>
              <a:t>Standards </a:t>
            </a:r>
            <a:r>
              <a:rPr lang="en-US" dirty="0" smtClean="0"/>
              <a:t>of care</a:t>
            </a:r>
          </a:p>
          <a:p>
            <a:r>
              <a:rPr lang="en-US" dirty="0" err="1" smtClean="0"/>
              <a:t>Aspirational</a:t>
            </a:r>
            <a:r>
              <a:rPr lang="en-US" dirty="0" smtClean="0"/>
              <a:t> </a:t>
            </a:r>
            <a:r>
              <a:rPr lang="en-US" dirty="0" smtClean="0"/>
              <a:t>guidelines</a:t>
            </a:r>
            <a:endParaRPr lang="en-US" dirty="0" smtClean="0"/>
          </a:p>
          <a:p>
            <a:r>
              <a:rPr lang="en-US" dirty="0" smtClean="0"/>
              <a:t>RCWs</a:t>
            </a:r>
          </a:p>
          <a:p>
            <a:r>
              <a:rPr lang="en-US" dirty="0" smtClean="0"/>
              <a:t>WACs</a:t>
            </a:r>
          </a:p>
        </p:txBody>
      </p:sp>
      <p:sp>
        <p:nvSpPr>
          <p:cNvPr id="2" name="Title 1"/>
          <p:cNvSpPr>
            <a:spLocks noGrp="1"/>
          </p:cNvSpPr>
          <p:nvPr>
            <p:ph type="title"/>
          </p:nvPr>
        </p:nvSpPr>
        <p:spPr/>
        <p:txBody>
          <a:bodyPr>
            <a:normAutofit fontScale="90000"/>
          </a:bodyPr>
          <a:lstStyle/>
          <a:p>
            <a:r>
              <a:rPr lang="en-US" dirty="0" smtClean="0"/>
              <a:t>D</a:t>
            </a:r>
            <a:r>
              <a:rPr lang="en-US" dirty="0" smtClean="0"/>
              <a:t>efinitions </a:t>
            </a:r>
            <a:br>
              <a:rPr lang="en-US" dirty="0" smtClean="0"/>
            </a:b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1451</TotalTime>
  <Words>3858</Words>
  <Application>Microsoft Office PowerPoint</Application>
  <PresentationFormat>On-screen Show (4:3)</PresentationFormat>
  <Paragraphs>573</Paragraphs>
  <Slides>74</Slides>
  <Notes>74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74</vt:i4>
      </vt:variant>
    </vt:vector>
  </HeadingPairs>
  <TitlesOfParts>
    <vt:vector size="76" baseType="lpstr">
      <vt:lpstr>Concourse</vt:lpstr>
      <vt:lpstr>Microsoft Clip Gallery</vt:lpstr>
      <vt:lpstr>Ethical Decision-Making:</vt:lpstr>
      <vt:lpstr>Today’s agenda</vt:lpstr>
      <vt:lpstr>Topics covered:</vt:lpstr>
      <vt:lpstr>Brief Introduction</vt:lpstr>
      <vt:lpstr>Clarifications:</vt:lpstr>
      <vt:lpstr>Credits:</vt:lpstr>
      <vt:lpstr>Ethical Decision-Making:  Foundational Issues </vt:lpstr>
      <vt:lpstr>Sources of Authority </vt:lpstr>
      <vt:lpstr>Definitions  </vt:lpstr>
      <vt:lpstr>Definitions</vt:lpstr>
      <vt:lpstr>Definitions</vt:lpstr>
      <vt:lpstr>Definitions</vt:lpstr>
      <vt:lpstr>Definitions</vt:lpstr>
      <vt:lpstr>Definitions</vt:lpstr>
      <vt:lpstr>General framework for  Ethical Decision-Making</vt:lpstr>
      <vt:lpstr>Guidelines for today’s case examples  </vt:lpstr>
      <vt:lpstr>Ethical decision Making </vt:lpstr>
      <vt:lpstr>Guidelines for today’s case examples  </vt:lpstr>
      <vt:lpstr>Topics covered in case examples:</vt:lpstr>
      <vt:lpstr>Case Examples:  Informed Consent 1</vt:lpstr>
      <vt:lpstr>Case Examples:  Informed Consent 2</vt:lpstr>
      <vt:lpstr>Case Examples:  Informed Consent 3</vt:lpstr>
      <vt:lpstr>Case Examples:  Privacy &amp; Confidentiality 1</vt:lpstr>
      <vt:lpstr>Case Examples:  Privacy &amp; Confidentiality 2</vt:lpstr>
      <vt:lpstr>Case Examples:  Privacy &amp; Confidentiality 3</vt:lpstr>
      <vt:lpstr>Case Examples:  Privacy &amp; Confidentiality 4</vt:lpstr>
      <vt:lpstr>Case Examples:  Collateral Information 1</vt:lpstr>
      <vt:lpstr>Case Examples:  Collateral Information 2</vt:lpstr>
      <vt:lpstr>Case Examples:  Assessment Issues 1</vt:lpstr>
      <vt:lpstr>Case Examples:  Assessment Issues 2</vt:lpstr>
      <vt:lpstr>Case Examples:  Assessment Issues 3</vt:lpstr>
      <vt:lpstr>Case Examples: Documentation &amp; Records 1</vt:lpstr>
      <vt:lpstr>Case Examples: Documentation &amp; Records 2</vt:lpstr>
      <vt:lpstr>Case Examples: Documentation &amp; Records 2</vt:lpstr>
      <vt:lpstr>Case Examples: Fees 1</vt:lpstr>
      <vt:lpstr>Case Examples: Fees 2</vt:lpstr>
      <vt:lpstr>Special Topic: Dual Roles*</vt:lpstr>
      <vt:lpstr>Some definitions*</vt:lpstr>
      <vt:lpstr>Examples of dual roles &amp; relationships</vt:lpstr>
      <vt:lpstr>Examples of dual roles &amp; relationships</vt:lpstr>
      <vt:lpstr>Examples of dual roles &amp; relationships</vt:lpstr>
      <vt:lpstr>Circumstances in which dual relationships arise (continued….)</vt:lpstr>
      <vt:lpstr>Justifications for non-sexual dual relationships</vt:lpstr>
      <vt:lpstr>Justifications for non-sexual dual relationships (continued…)</vt:lpstr>
      <vt:lpstr>What makes a dual relationship problematic?</vt:lpstr>
      <vt:lpstr>What makes a dual relationship problematic?</vt:lpstr>
      <vt:lpstr>Therapeutic versus forensic roles  for Sex Offense Specialists</vt:lpstr>
      <vt:lpstr>Impact of SOS role violations</vt:lpstr>
      <vt:lpstr>Therapeutic vs. Forensic Roles:  Sex Offense Specialists</vt:lpstr>
      <vt:lpstr>Therapeutic vs. Forensic Roles:  Sex Offense Specialists</vt:lpstr>
      <vt:lpstr>Not therapeutic</vt:lpstr>
      <vt:lpstr>Not therapeutic</vt:lpstr>
      <vt:lpstr>How do role conflicts arise for SOS  therapists?</vt:lpstr>
      <vt:lpstr>How do role conflicts arise for SOS  therapists?</vt:lpstr>
      <vt:lpstr>How do role conflicts arise for SOS evaluators?</vt:lpstr>
      <vt:lpstr>How do role conflicts arise for SOS evaluators? </vt:lpstr>
      <vt:lpstr>Covell, C.N., &amp; Wheeler, J.G. (2006). Revisiting the ‘Irreconcilable Conflict between Therapeutic and Forensic Roles’: Implications for sex offender specialists.  American Psychology-Law Society Newsletter, 26(3), 6-8.</vt:lpstr>
      <vt:lpstr>Avoiding Dual Role Conflicts as Sex Offense Specialists </vt:lpstr>
      <vt:lpstr>Avoiding dual role conflicts: Question #1</vt:lpstr>
      <vt:lpstr>What is the referral question?</vt:lpstr>
      <vt:lpstr>What is the referral question?</vt:lpstr>
      <vt:lpstr>Avoiding dual role conflicts:  Question #2</vt:lpstr>
      <vt:lpstr>Am I the appropriate person to address this question? </vt:lpstr>
      <vt:lpstr>Am I the appropriate person to address this question? </vt:lpstr>
      <vt:lpstr>Am I the appropriate person to address this question?</vt:lpstr>
      <vt:lpstr>Avoiding dual role conflicts as therapists: Respect professional limits </vt:lpstr>
      <vt:lpstr>Am I the appropriate person to address this question?</vt:lpstr>
      <vt:lpstr>Avoiding dual role conflicts: Question #3</vt:lpstr>
      <vt:lpstr>Recommendations</vt:lpstr>
      <vt:lpstr>Recommendations</vt:lpstr>
      <vt:lpstr>Case Examples: Dual Roles</vt:lpstr>
      <vt:lpstr>Recommendations</vt:lpstr>
      <vt:lpstr>Recommendations</vt:lpstr>
      <vt:lpstr>The End</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Office Depot</dc:creator>
  <cp:lastModifiedBy>Jennifer Wheeler</cp:lastModifiedBy>
  <cp:revision>175</cp:revision>
  <dcterms:created xsi:type="dcterms:W3CDTF">2009-09-26T22:38:45Z</dcterms:created>
  <dcterms:modified xsi:type="dcterms:W3CDTF">2016-02-22T04:32:27Z</dcterms:modified>
</cp:coreProperties>
</file>